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62" r:id="rId4"/>
    <p:sldId id="259" r:id="rId5"/>
    <p:sldId id="258" r:id="rId6"/>
    <p:sldId id="261" r:id="rId7"/>
    <p:sldId id="263" r:id="rId8"/>
    <p:sldId id="260" r:id="rId9"/>
    <p:sldId id="272" r:id="rId10"/>
    <p:sldId id="270" r:id="rId11"/>
    <p:sldId id="264" r:id="rId12"/>
    <p:sldId id="271" r:id="rId13"/>
    <p:sldId id="266" r:id="rId14"/>
    <p:sldId id="265" r:id="rId15"/>
  </p:sldIdLst>
  <p:sldSz cx="18288000" cy="10287000"/>
  <p:notesSz cx="6858000" cy="9144000"/>
  <p:embeddedFontLst>
    <p:embeddedFont>
      <p:font typeface="Open Sans" panose="020B0604020202020204" charset="0"/>
      <p:regular r:id="rId17"/>
      <p:bold r:id="rId18"/>
      <p:italic r:id="rId19"/>
      <p:boldItalic r:id="rId20"/>
    </p:embeddedFont>
    <p:embeddedFont>
      <p:font typeface="Calibri" panose="020F0502020204030204" pitchFamily="34" charset="0"/>
      <p:regular r:id="rId21"/>
      <p:bold r:id="rId22"/>
      <p:italic r:id="rId23"/>
      <p:boldItalic r:id="rId24"/>
    </p:embeddedFont>
    <p:embeddedFont>
      <p:font typeface="Open Sans Bold" panose="020B0604020202020204" charset="0"/>
      <p:regular r:id="rId25"/>
    </p:embeddedFont>
    <p:embeddedFont>
      <p:font typeface="Roboto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68" autoAdjust="0"/>
    <p:restoredTop sz="94622" autoAdjust="0"/>
  </p:normalViewPr>
  <p:slideViewPr>
    <p:cSldViewPr>
      <p:cViewPr varScale="1">
        <p:scale>
          <a:sx n="46" d="100"/>
          <a:sy n="46" d="100"/>
        </p:scale>
        <p:origin x="76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jpeg>
</file>

<file path=ppt/media/image29.jpeg>
</file>

<file path=ppt/media/image3.png>
</file>

<file path=ppt/media/image3.svg>
</file>

<file path=ppt/media/image30.jpeg>
</file>

<file path=ppt/media/image4.png>
</file>

<file path=ppt/media/image5.jpeg>
</file>

<file path=ppt/media/image5.svg>
</file>

<file path=ppt/media/image6.png>
</file>

<file path=ppt/media/image7.jpe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91E7E1-2C46-4AFC-85C5-38D75812F303}" type="datetimeFigureOut">
              <a:rPr lang="en-US" smtClean="0"/>
              <a:t>12/15/2024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1A7206-759F-4725-AE02-06D7F8F2DA91}" type="slidenum">
              <a:rPr lang="en-US" smtClean="0"/>
              <a:t>‹#›</a:t>
            </a:fld>
            <a:endParaRPr lang="en-US"/>
          </a:p>
        </p:txBody>
      </p:sp>
    </p:spTree>
    <p:extLst>
      <p:ext uri="{BB962C8B-B14F-4D97-AF65-F5344CB8AC3E}">
        <p14:creationId xmlns:p14="http://schemas.microsoft.com/office/powerpoint/2010/main" val="3174789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1A7206-759F-4725-AE02-06D7F8F2DA91}" type="slidenum">
              <a:rPr lang="en-US" smtClean="0"/>
              <a:t>7</a:t>
            </a:fld>
            <a:endParaRPr lang="en-US"/>
          </a:p>
        </p:txBody>
      </p:sp>
    </p:spTree>
    <p:extLst>
      <p:ext uri="{BB962C8B-B14F-4D97-AF65-F5344CB8AC3E}">
        <p14:creationId xmlns:p14="http://schemas.microsoft.com/office/powerpoint/2010/main" val="1004375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7.svg"/><Relationship Id="rId7" Type="http://schemas.openxmlformats.org/officeDocument/2006/relationships/image" Target="../media/image17.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3.svg"/><Relationship Id="rId4" Type="http://schemas.openxmlformats.org/officeDocument/2006/relationships/image" Target="../media/image2.png"/><Relationship Id="rId9" Type="http://schemas.openxmlformats.org/officeDocument/2006/relationships/image" Target="../media/image19.PNG"/></Relationships>
</file>

<file path=ppt/slides/_rels/slide1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7.svg"/><Relationship Id="rId7" Type="http://schemas.openxmlformats.org/officeDocument/2006/relationships/image" Target="../media/image2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3.svg"/><Relationship Id="rId4" Type="http://schemas.openxmlformats.org/officeDocument/2006/relationships/image" Target="../media/image2.png"/><Relationship Id="rId9" Type="http://schemas.openxmlformats.org/officeDocument/2006/relationships/image" Target="../media/image23.PNG"/></Relationships>
</file>

<file path=ppt/slides/_rels/slide12.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7.svg"/><Relationship Id="rId7" Type="http://schemas.openxmlformats.org/officeDocument/2006/relationships/image" Target="../media/image2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3.svg"/><Relationship Id="rId4" Type="http://schemas.openxmlformats.org/officeDocument/2006/relationships/image" Target="../media/image2.png"/><Relationship Id="rId9" Type="http://schemas.openxmlformats.org/officeDocument/2006/relationships/image" Target="../media/image27.PNG"/></Relationships>
</file>

<file path=ppt/slides/_rels/slide13.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image" Target="../media/image7.svg"/><Relationship Id="rId7" Type="http://schemas.openxmlformats.org/officeDocument/2006/relationships/image" Target="../media/image28.jpe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3.sv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0.jpeg"/><Relationship Id="rId5" Type="http://schemas.openxmlformats.org/officeDocument/2006/relationships/image" Target="../media/image3.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3.sv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7.jpe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3.sv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3.sv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3.sv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grpSp>
        <p:nvGrpSpPr>
          <p:cNvPr id="3" name="Group 3"/>
          <p:cNvGrpSpPr/>
          <p:nvPr/>
        </p:nvGrpSpPr>
        <p:grpSpPr>
          <a:xfrm>
            <a:off x="17259300" y="0"/>
            <a:ext cx="1028700" cy="1028700"/>
            <a:chOff x="0" y="0"/>
            <a:chExt cx="270933" cy="270933"/>
          </a:xfrm>
        </p:grpSpPr>
        <p:sp>
          <p:nvSpPr>
            <p:cNvPr id="4" name="Freeform 4"/>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5" name="TextBox 5"/>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grpSp>
        <p:nvGrpSpPr>
          <p:cNvPr id="8" name="Group 8"/>
          <p:cNvGrpSpPr/>
          <p:nvPr/>
        </p:nvGrpSpPr>
        <p:grpSpPr>
          <a:xfrm>
            <a:off x="6271893" y="2271393"/>
            <a:ext cx="5744214" cy="5744214"/>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7BCE11">
                    <a:alpha val="100000"/>
                  </a:srgbClr>
                </a:gs>
                <a:gs pos="100000">
                  <a:srgbClr val="237005">
                    <a:alpha val="0"/>
                  </a:srgbClr>
                </a:gs>
              </a:gsLst>
              <a:lin ang="5400000"/>
            </a:gra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714969" y="1539824"/>
            <a:ext cx="14878259" cy="3400687"/>
          </a:xfrm>
          <a:prstGeom prst="rect">
            <a:avLst/>
          </a:prstGeom>
        </p:spPr>
        <p:txBody>
          <a:bodyPr lIns="0" tIns="0" rIns="0" bIns="0" rtlCol="0" anchor="t">
            <a:spAutoFit/>
          </a:bodyPr>
          <a:lstStyle/>
          <a:p>
            <a:pPr algn="ctr">
              <a:lnSpc>
                <a:spcPts val="27720"/>
              </a:lnSpc>
              <a:spcBef>
                <a:spcPct val="0"/>
              </a:spcBef>
            </a:pPr>
            <a:r>
              <a:rPr lang="en-US" sz="19800" b="1" dirty="0">
                <a:solidFill>
                  <a:srgbClr val="FFFFFF"/>
                </a:solidFill>
                <a:latin typeface="Roboto Bold"/>
                <a:ea typeface="Roboto Bold"/>
                <a:cs typeface="Roboto Bold"/>
                <a:sym typeface="Roboto Bold"/>
              </a:rPr>
              <a:t>Agriculture</a:t>
            </a:r>
          </a:p>
        </p:txBody>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FFFFFF"/>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sp>
        <p:nvSpPr>
          <p:cNvPr id="18" name="TextBox 18"/>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Ginyard International Co.</a:t>
            </a:r>
          </a:p>
        </p:txBody>
      </p:sp>
      <p:sp>
        <p:nvSpPr>
          <p:cNvPr id="19" name="TextBox 19"/>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20" name="TextBox 20"/>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21" name="TextBox 21"/>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dirty="0">
                <a:solidFill>
                  <a:srgbClr val="FFFFFF"/>
                </a:solidFill>
                <a:latin typeface="Open Sans"/>
                <a:ea typeface="Open Sans"/>
                <a:cs typeface="Open Sans"/>
                <a:sym typeface="Open Sans"/>
              </a:rPr>
              <a:t>Service</a:t>
            </a:r>
          </a:p>
        </p:txBody>
      </p:sp>
      <p:sp>
        <p:nvSpPr>
          <p:cNvPr id="22" name="TextBox 22"/>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23" name="TextBox 23"/>
          <p:cNvSpPr txBox="1"/>
          <p:nvPr/>
        </p:nvSpPr>
        <p:spPr>
          <a:xfrm>
            <a:off x="-76025" y="7271153"/>
            <a:ext cx="17930710" cy="986680"/>
          </a:xfrm>
          <a:prstGeom prst="rect">
            <a:avLst/>
          </a:prstGeom>
        </p:spPr>
        <p:txBody>
          <a:bodyPr wrap="square" lIns="0" tIns="0" rIns="0" bIns="0" rtlCol="0" anchor="t">
            <a:spAutoFit/>
          </a:bodyPr>
          <a:lstStyle/>
          <a:p>
            <a:pPr algn="ctr">
              <a:lnSpc>
                <a:spcPct val="150000"/>
              </a:lnSpc>
              <a:spcBef>
                <a:spcPct val="0"/>
              </a:spcBef>
            </a:pPr>
            <a:r>
              <a:rPr lang="en-US" sz="2137" b="1" spc="1709" dirty="0" smtClean="0">
                <a:solidFill>
                  <a:schemeClr val="bg1"/>
                </a:solidFill>
                <a:latin typeface="Open Sans Bold"/>
                <a:ea typeface="Open Sans Bold"/>
                <a:cs typeface="Open Sans Bold"/>
                <a:sym typeface="Open Sans Bold"/>
              </a:rPr>
              <a:t>Submitted By:-Bilal Kamal Mahmood</a:t>
            </a:r>
          </a:p>
          <a:p>
            <a:pPr algn="ctr">
              <a:lnSpc>
                <a:spcPct val="150000"/>
              </a:lnSpc>
              <a:spcBef>
                <a:spcPct val="0"/>
              </a:spcBef>
            </a:pPr>
            <a:r>
              <a:rPr lang="en-US" sz="2137" b="1" spc="1709" dirty="0" smtClean="0">
                <a:solidFill>
                  <a:schemeClr val="bg1"/>
                </a:solidFill>
                <a:latin typeface="Open Sans Bold"/>
                <a:ea typeface="Open Sans Bold"/>
                <a:cs typeface="Open Sans Bold"/>
                <a:sym typeface="Open Sans Bold"/>
              </a:rPr>
              <a:t>                           Mohammed </a:t>
            </a:r>
            <a:r>
              <a:rPr lang="en-US" sz="2137" b="1" spc="1709" dirty="0">
                <a:solidFill>
                  <a:schemeClr val="bg1"/>
                </a:solidFill>
                <a:latin typeface="Open Sans Bold"/>
                <a:ea typeface="Open Sans Bold"/>
                <a:cs typeface="Open Sans Bold"/>
                <a:sym typeface="Open Sans Bold"/>
              </a:rPr>
              <a:t>Aadiluddin Quamri </a:t>
            </a:r>
          </a:p>
        </p:txBody>
      </p:sp>
      <p:sp>
        <p:nvSpPr>
          <p:cNvPr id="24" name="Freeform 24"/>
          <p:cNvSpPr/>
          <p:nvPr/>
        </p:nvSpPr>
        <p:spPr>
          <a:xfrm>
            <a:off x="8670411" y="1694216"/>
            <a:ext cx="947178" cy="897427"/>
          </a:xfrm>
          <a:custGeom>
            <a:avLst/>
            <a:gdLst/>
            <a:ahLst/>
            <a:cxnLst/>
            <a:rect l="l" t="t" r="r" b="b"/>
            <a:pathLst>
              <a:path w="947178" h="897427">
                <a:moveTo>
                  <a:pt x="0" y="0"/>
                </a:moveTo>
                <a:lnTo>
                  <a:pt x="947178" y="0"/>
                </a:lnTo>
                <a:lnTo>
                  <a:pt x="947178" y="897427"/>
                </a:lnTo>
                <a:lnTo>
                  <a:pt x="0" y="897427"/>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26" name="TextBox 11"/>
          <p:cNvSpPr txBox="1"/>
          <p:nvPr/>
        </p:nvSpPr>
        <p:spPr>
          <a:xfrm>
            <a:off x="1790994" y="3644797"/>
            <a:ext cx="14878259" cy="2856551"/>
          </a:xfrm>
          <a:prstGeom prst="rect">
            <a:avLst/>
          </a:prstGeom>
        </p:spPr>
        <p:txBody>
          <a:bodyPr lIns="0" tIns="0" rIns="0" bIns="0" rtlCol="0" anchor="t">
            <a:spAutoFit/>
          </a:bodyPr>
          <a:lstStyle/>
          <a:p>
            <a:pPr algn="ctr">
              <a:lnSpc>
                <a:spcPts val="27720"/>
              </a:lnSpc>
              <a:spcBef>
                <a:spcPct val="0"/>
              </a:spcBef>
            </a:pPr>
            <a:r>
              <a:rPr lang="en-US" sz="6000" b="1" dirty="0" smtClean="0">
                <a:solidFill>
                  <a:srgbClr val="FFFFFF"/>
                </a:solidFill>
                <a:latin typeface="Roboto Bold"/>
                <a:ea typeface="Roboto Bold"/>
                <a:cs typeface="Roboto Bold"/>
                <a:sym typeface="Roboto Bold"/>
              </a:rPr>
              <a:t>Smart Agriculture and Precision Farming </a:t>
            </a:r>
            <a:endParaRPr lang="en-US" sz="6000" b="1" dirty="0">
              <a:solidFill>
                <a:srgbClr val="FFFFFF"/>
              </a:solidFill>
              <a:latin typeface="Roboto Bold"/>
              <a:ea typeface="Roboto Bold"/>
              <a:cs typeface="Roboto Bold"/>
              <a:sym typeface="Roboto Bold"/>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sp>
        <p:nvSpPr>
          <p:cNvPr id="20" name="TextBox 20"/>
          <p:cNvSpPr txBox="1"/>
          <p:nvPr/>
        </p:nvSpPr>
        <p:spPr>
          <a:xfrm>
            <a:off x="1232221" y="435672"/>
            <a:ext cx="11582400" cy="775853"/>
          </a:xfrm>
          <a:prstGeom prst="rect">
            <a:avLst/>
          </a:prstGeom>
        </p:spPr>
        <p:txBody>
          <a:bodyPr wrap="square" lIns="0" tIns="0" rIns="0" bIns="0" rtlCol="0" anchor="t">
            <a:spAutoFit/>
          </a:bodyPr>
          <a:lstStyle/>
          <a:p>
            <a:pPr algn="l">
              <a:lnSpc>
                <a:spcPts val="6600"/>
              </a:lnSpc>
            </a:pPr>
            <a:r>
              <a:rPr lang="en-US" sz="4400" b="1" dirty="0" smtClean="0">
                <a:solidFill>
                  <a:srgbClr val="237005"/>
                </a:solidFill>
                <a:latin typeface="Roboto Bold"/>
                <a:ea typeface="Roboto Bold"/>
                <a:cs typeface="Roboto Bold"/>
                <a:sym typeface="Roboto Bold"/>
              </a:rPr>
              <a:t>Feature and Target </a:t>
            </a:r>
            <a:r>
              <a:rPr lang="en-US" sz="4400" b="1" dirty="0" smtClean="0">
                <a:solidFill>
                  <a:srgbClr val="237005"/>
                </a:solidFill>
                <a:latin typeface="Roboto Bold"/>
                <a:ea typeface="Roboto Bold"/>
                <a:cs typeface="Roboto Bold"/>
                <a:sym typeface="Roboto Bold"/>
              </a:rPr>
              <a:t>Variable Relationship  </a:t>
            </a:r>
            <a:endParaRPr lang="en-US" sz="4400" b="1" dirty="0">
              <a:solidFill>
                <a:srgbClr val="237005"/>
              </a:solidFill>
              <a:latin typeface="Roboto Bold"/>
              <a:ea typeface="Roboto Bold"/>
              <a:cs typeface="Roboto Bold"/>
              <a:sym typeface="Roboto Bold"/>
            </a:endParaRPr>
          </a:p>
        </p:txBody>
      </p:sp>
      <p:pic>
        <p:nvPicPr>
          <p:cNvPr id="21" name="Picture 2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9974" y="1358467"/>
            <a:ext cx="8567825" cy="4727422"/>
          </a:xfrm>
          <a:prstGeom prst="rect">
            <a:avLst/>
          </a:prstGeom>
        </p:spPr>
      </p:pic>
      <p:pic>
        <p:nvPicPr>
          <p:cNvPr id="22" name="Picture 2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67799" y="1364333"/>
            <a:ext cx="8573696" cy="4978138"/>
          </a:xfrm>
          <a:prstGeom prst="rect">
            <a:avLst/>
          </a:prstGeom>
        </p:spPr>
      </p:pic>
      <p:pic>
        <p:nvPicPr>
          <p:cNvPr id="23" name="Picture 2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3698" y="5925055"/>
            <a:ext cx="8468907" cy="4361946"/>
          </a:xfrm>
          <a:prstGeom prst="rect">
            <a:avLst/>
          </a:prstGeom>
        </p:spPr>
      </p:pic>
      <p:pic>
        <p:nvPicPr>
          <p:cNvPr id="24" name="Picture 2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347547" y="5925054"/>
            <a:ext cx="8487960" cy="4210638"/>
          </a:xfrm>
          <a:prstGeom prst="rect">
            <a:avLst/>
          </a:prstGeom>
        </p:spPr>
      </p:pic>
    </p:spTree>
    <p:extLst>
      <p:ext uri="{BB962C8B-B14F-4D97-AF65-F5344CB8AC3E}">
        <p14:creationId xmlns:p14="http://schemas.microsoft.com/office/powerpoint/2010/main" val="26615369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p:cNvSpPr txBox="1"/>
          <p:nvPr/>
        </p:nvSpPr>
        <p:spPr>
          <a:xfrm>
            <a:off x="806640" y="1081457"/>
            <a:ext cx="7270559" cy="846386"/>
          </a:xfrm>
          <a:prstGeom prst="rect">
            <a:avLst/>
          </a:prstGeom>
        </p:spPr>
        <p:txBody>
          <a:bodyPr wrap="square" lIns="0" tIns="0" rIns="0" bIns="0" rtlCol="0" anchor="t">
            <a:spAutoFit/>
          </a:bodyPr>
          <a:lstStyle/>
          <a:p>
            <a:pPr algn="l">
              <a:lnSpc>
                <a:spcPts val="6600"/>
              </a:lnSpc>
            </a:pPr>
            <a:r>
              <a:rPr lang="en-US" sz="6000" b="1" dirty="0" smtClean="0">
                <a:solidFill>
                  <a:srgbClr val="237005"/>
                </a:solidFill>
                <a:latin typeface="Roboto Bold"/>
                <a:ea typeface="Roboto Bold"/>
                <a:cs typeface="Roboto Bold"/>
                <a:sym typeface="Roboto Bold"/>
              </a:rPr>
              <a:t>Confusion Matrix  </a:t>
            </a:r>
            <a:endParaRPr lang="en-US" sz="6000" b="1" dirty="0">
              <a:solidFill>
                <a:srgbClr val="237005"/>
              </a:solidFill>
              <a:latin typeface="Roboto Bold"/>
              <a:ea typeface="Roboto Bold"/>
              <a:cs typeface="Roboto Bold"/>
              <a:sym typeface="Roboto Bold"/>
            </a:endParaRPr>
          </a:p>
        </p:txBody>
      </p:sp>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066742" y="2559689"/>
            <a:ext cx="6545087" cy="3767598"/>
          </a:xfrm>
          <a:prstGeom prst="rect">
            <a:avLst/>
          </a:prstGeom>
        </p:spPr>
      </p:pic>
      <p:pic>
        <p:nvPicPr>
          <p:cNvPr id="19" name="Picture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27742" y="2559689"/>
            <a:ext cx="7239000" cy="3767598"/>
          </a:xfrm>
          <a:prstGeom prst="rect">
            <a:avLst/>
          </a:prstGeom>
        </p:spPr>
      </p:pic>
      <p:pic>
        <p:nvPicPr>
          <p:cNvPr id="23" name="Picture 2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429000" y="6327287"/>
            <a:ext cx="7705827" cy="3959713"/>
          </a:xfrm>
          <a:prstGeom prst="rect">
            <a:avLst/>
          </a:prstGeom>
        </p:spPr>
      </p:pic>
      <p:pic>
        <p:nvPicPr>
          <p:cNvPr id="24" name="Picture 2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066742" y="6229273"/>
            <a:ext cx="6613173" cy="4057727"/>
          </a:xfrm>
          <a:prstGeom prst="rect">
            <a:avLst/>
          </a:prstGeom>
        </p:spPr>
      </p:pic>
      <p:sp>
        <p:nvSpPr>
          <p:cNvPr id="26" name="TextBox 22"/>
          <p:cNvSpPr txBox="1"/>
          <p:nvPr/>
        </p:nvSpPr>
        <p:spPr>
          <a:xfrm>
            <a:off x="499975" y="2662862"/>
            <a:ext cx="3625914" cy="2831544"/>
          </a:xfrm>
          <a:prstGeom prst="rect">
            <a:avLst/>
          </a:prstGeom>
        </p:spPr>
        <p:txBody>
          <a:bodyPr wrap="square" lIns="0" tIns="0" rIns="0" bIns="0" rtlCol="0" anchor="t">
            <a:spAutoFit/>
          </a:bodyPr>
          <a:lstStyle/>
          <a:p>
            <a:pPr algn="l"/>
            <a:r>
              <a:rPr lang="en-US" sz="1600" b="1" dirty="0">
                <a:latin typeface="Roboto Bold"/>
                <a:ea typeface="Roboto Bold"/>
                <a:cs typeface="Roboto Bold"/>
                <a:sym typeface="Roboto Bold"/>
              </a:rPr>
              <a:t>W</a:t>
            </a:r>
            <a:r>
              <a:rPr lang="en-US" sz="1600" b="1" dirty="0" smtClean="0">
                <a:latin typeface="Roboto Bold"/>
                <a:ea typeface="Roboto Bold"/>
                <a:cs typeface="Roboto Bold"/>
                <a:sym typeface="Roboto Bold"/>
              </a:rPr>
              <a:t>e </a:t>
            </a:r>
            <a:r>
              <a:rPr lang="en-US" sz="1600" b="1" dirty="0" smtClean="0">
                <a:latin typeface="Roboto Bold"/>
                <a:ea typeface="Roboto Bold"/>
                <a:cs typeface="Roboto Bold"/>
                <a:sym typeface="Roboto Bold"/>
              </a:rPr>
              <a:t>are showing CM for each model we are using in our project </a:t>
            </a:r>
          </a:p>
          <a:p>
            <a:pPr algn="l">
              <a:lnSpc>
                <a:spcPct val="150000"/>
              </a:lnSpc>
            </a:pPr>
            <a:endParaRPr lang="en-US" sz="1600" b="1" dirty="0" smtClean="0">
              <a:latin typeface="Roboto Bold"/>
              <a:ea typeface="Roboto Bold"/>
              <a:cs typeface="Roboto Bold"/>
              <a:sym typeface="Roboto Bold"/>
            </a:endParaRPr>
          </a:p>
          <a:p>
            <a:pPr marL="342900" indent="-342900" algn="l">
              <a:lnSpc>
                <a:spcPct val="150000"/>
              </a:lnSpc>
              <a:buFont typeface="+mj-lt"/>
              <a:buAutoNum type="arabicPeriod"/>
            </a:pPr>
            <a:r>
              <a:rPr lang="en-US" sz="1600" b="1" dirty="0" smtClean="0">
                <a:latin typeface="Roboto Bold"/>
                <a:ea typeface="Roboto Bold"/>
                <a:cs typeface="Roboto Bold"/>
                <a:sym typeface="Roboto Bold"/>
              </a:rPr>
              <a:t>CM </a:t>
            </a:r>
            <a:r>
              <a:rPr lang="en-US" sz="1600" b="1" dirty="0" err="1" smtClean="0">
                <a:latin typeface="Roboto Bold"/>
                <a:ea typeface="Roboto Bold"/>
                <a:cs typeface="Roboto Bold"/>
                <a:sym typeface="Roboto Bold"/>
              </a:rPr>
              <a:t>XGBoot</a:t>
            </a:r>
            <a:endParaRPr lang="en-US" sz="1600" b="1" dirty="0" smtClean="0">
              <a:latin typeface="Roboto Bold"/>
              <a:ea typeface="Roboto Bold"/>
              <a:cs typeface="Roboto Bold"/>
              <a:sym typeface="Roboto Bold"/>
            </a:endParaRPr>
          </a:p>
          <a:p>
            <a:pPr marL="342900" indent="-342900" algn="l">
              <a:lnSpc>
                <a:spcPct val="150000"/>
              </a:lnSpc>
              <a:buFont typeface="+mj-lt"/>
              <a:buAutoNum type="arabicPeriod"/>
            </a:pPr>
            <a:r>
              <a:rPr lang="en-US" sz="1600" b="1" dirty="0" smtClean="0">
                <a:latin typeface="Roboto Bold"/>
                <a:ea typeface="Roboto Bold"/>
                <a:cs typeface="Roboto Bold"/>
                <a:sym typeface="Roboto Bold"/>
              </a:rPr>
              <a:t>CM Random Forest </a:t>
            </a:r>
          </a:p>
          <a:p>
            <a:pPr marL="342900" indent="-342900" algn="l">
              <a:lnSpc>
                <a:spcPct val="150000"/>
              </a:lnSpc>
              <a:buFont typeface="+mj-lt"/>
              <a:buAutoNum type="arabicPeriod"/>
            </a:pPr>
            <a:r>
              <a:rPr lang="en-US" sz="1600" b="1" dirty="0" smtClean="0">
                <a:latin typeface="Roboto Bold"/>
                <a:ea typeface="Roboto Bold"/>
                <a:cs typeface="Roboto Bold"/>
                <a:sym typeface="Roboto Bold"/>
              </a:rPr>
              <a:t>CM SVM</a:t>
            </a:r>
          </a:p>
          <a:p>
            <a:pPr marL="342900" indent="-342900" algn="l">
              <a:lnSpc>
                <a:spcPct val="150000"/>
              </a:lnSpc>
              <a:buFont typeface="+mj-lt"/>
              <a:buAutoNum type="arabicPeriod"/>
            </a:pPr>
            <a:r>
              <a:rPr lang="en-US" sz="1600" b="1" dirty="0" smtClean="0">
                <a:latin typeface="Roboto Bold"/>
                <a:ea typeface="Roboto Bold"/>
                <a:cs typeface="Roboto Bold"/>
                <a:sym typeface="Roboto Bold"/>
              </a:rPr>
              <a:t>CM Logistic Regression </a:t>
            </a:r>
          </a:p>
          <a:p>
            <a:pPr algn="l"/>
            <a:r>
              <a:rPr lang="en-US" sz="1600" b="1" dirty="0" smtClean="0">
                <a:solidFill>
                  <a:srgbClr val="237005"/>
                </a:solidFill>
                <a:latin typeface="Roboto Bold"/>
                <a:ea typeface="Roboto Bold"/>
                <a:cs typeface="Roboto Bold"/>
                <a:sym typeface="Roboto Bold"/>
              </a:rPr>
              <a:t> </a:t>
            </a:r>
          </a:p>
          <a:p>
            <a:pPr algn="l"/>
            <a:endParaRPr lang="en-US" sz="1600" b="1" dirty="0">
              <a:solidFill>
                <a:srgbClr val="237005"/>
              </a:solidFill>
              <a:latin typeface="Roboto Bold"/>
              <a:ea typeface="Roboto Bold"/>
              <a:cs typeface="Roboto Bold"/>
              <a:sym typeface="Roboto Bold"/>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sp>
        <p:nvSpPr>
          <p:cNvPr id="20" name="TextBox 20"/>
          <p:cNvSpPr txBox="1"/>
          <p:nvPr/>
        </p:nvSpPr>
        <p:spPr>
          <a:xfrm>
            <a:off x="7300477" y="1501819"/>
            <a:ext cx="11582400" cy="846386"/>
          </a:xfrm>
          <a:prstGeom prst="rect">
            <a:avLst/>
          </a:prstGeom>
        </p:spPr>
        <p:txBody>
          <a:bodyPr wrap="square" lIns="0" tIns="0" rIns="0" bIns="0" rtlCol="0" anchor="t">
            <a:spAutoFit/>
          </a:bodyPr>
          <a:lstStyle/>
          <a:p>
            <a:pPr algn="l">
              <a:lnSpc>
                <a:spcPts val="6600"/>
              </a:lnSpc>
            </a:pPr>
            <a:r>
              <a:rPr lang="en-US" sz="4400" b="1" dirty="0" smtClean="0">
                <a:solidFill>
                  <a:srgbClr val="237005"/>
                </a:solidFill>
                <a:latin typeface="Roboto Bold"/>
                <a:ea typeface="Roboto Bold"/>
                <a:cs typeface="Roboto Bold"/>
                <a:sym typeface="Roboto Bold"/>
              </a:rPr>
              <a:t>Crop Label Distribution</a:t>
            </a:r>
            <a:endParaRPr lang="en-US" sz="4400" b="1" dirty="0">
              <a:solidFill>
                <a:srgbClr val="237005"/>
              </a:solidFill>
              <a:latin typeface="Roboto Bold"/>
              <a:ea typeface="Roboto Bold"/>
              <a:cs typeface="Roboto Bold"/>
              <a:sym typeface="Roboto Bold"/>
            </a:endParaRPr>
          </a:p>
        </p:txBody>
      </p:sp>
      <p:pic>
        <p:nvPicPr>
          <p:cNvPr id="21" name="Picture 2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53801" y="2750791"/>
            <a:ext cx="6781800" cy="6507509"/>
          </a:xfrm>
          <a:prstGeom prst="rect">
            <a:avLst/>
          </a:prstGeom>
        </p:spPr>
      </p:pic>
      <p:pic>
        <p:nvPicPr>
          <p:cNvPr id="23" name="Pictur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72400" y="3390900"/>
            <a:ext cx="3733800" cy="1752600"/>
          </a:xfrm>
          <a:prstGeom prst="rect">
            <a:avLst/>
          </a:prstGeom>
        </p:spPr>
      </p:pic>
      <p:grpSp>
        <p:nvGrpSpPr>
          <p:cNvPr id="24" name="Group 24"/>
          <p:cNvGrpSpPr/>
          <p:nvPr/>
        </p:nvGrpSpPr>
        <p:grpSpPr>
          <a:xfrm>
            <a:off x="480925" y="1790700"/>
            <a:ext cx="6018755" cy="7620000"/>
            <a:chOff x="0" y="0"/>
            <a:chExt cx="5486400" cy="5486400"/>
          </a:xfrm>
        </p:grpSpPr>
        <p:pic>
          <p:nvPicPr>
            <p:cNvPr id="25" name="Picture 25"/>
            <p:cNvPicPr>
              <a:picLocks noChangeAspect="1"/>
            </p:cNvPicPr>
            <p:nvPr/>
          </p:nvPicPr>
          <p:blipFill>
            <a:blip r:embed="rId8"/>
            <a:srcRect l="12500" r="12500"/>
            <a:stretch>
              <a:fillRect/>
            </a:stretch>
          </p:blipFill>
          <p:spPr>
            <a:xfrm>
              <a:off x="0" y="0"/>
              <a:ext cx="5486400" cy="5486400"/>
            </a:xfrm>
            <a:prstGeom prst="rect">
              <a:avLst/>
            </a:prstGeom>
          </p:spPr>
        </p:pic>
      </p:grpSp>
      <p:pic>
        <p:nvPicPr>
          <p:cNvPr id="26" name="Picture 2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72400" y="5600700"/>
            <a:ext cx="2819400" cy="1600200"/>
          </a:xfrm>
          <a:prstGeom prst="rect">
            <a:avLst/>
          </a:prstGeom>
        </p:spPr>
      </p:pic>
    </p:spTree>
    <p:extLst>
      <p:ext uri="{BB962C8B-B14F-4D97-AF65-F5344CB8AC3E}">
        <p14:creationId xmlns:p14="http://schemas.microsoft.com/office/powerpoint/2010/main" val="32506608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3734145" y="1170000"/>
            <a:ext cx="4114800" cy="4114800"/>
            <a:chOff x="0" y="0"/>
            <a:chExt cx="5486400" cy="5486400"/>
          </a:xfrm>
        </p:grpSpPr>
        <p:pic>
          <p:nvPicPr>
            <p:cNvPr id="19" name="Picture 19"/>
            <p:cNvPicPr>
              <a:picLocks noChangeAspect="1"/>
            </p:cNvPicPr>
            <p:nvPr/>
          </p:nvPicPr>
          <p:blipFill>
            <a:blip r:embed="rId6"/>
            <a:srcRect l="12500" r="12500"/>
            <a:stretch>
              <a:fillRect/>
            </a:stretch>
          </p:blipFill>
          <p:spPr>
            <a:xfrm>
              <a:off x="0" y="0"/>
              <a:ext cx="5486400" cy="5486400"/>
            </a:xfrm>
            <a:prstGeom prst="rect">
              <a:avLst/>
            </a:prstGeom>
          </p:spPr>
        </p:pic>
      </p:grpSp>
      <p:grpSp>
        <p:nvGrpSpPr>
          <p:cNvPr id="20" name="Group 20"/>
          <p:cNvGrpSpPr/>
          <p:nvPr/>
        </p:nvGrpSpPr>
        <p:grpSpPr>
          <a:xfrm>
            <a:off x="13744405" y="5143500"/>
            <a:ext cx="4114800" cy="4114800"/>
            <a:chOff x="0" y="0"/>
            <a:chExt cx="5486400" cy="5486400"/>
          </a:xfrm>
        </p:grpSpPr>
        <p:pic>
          <p:nvPicPr>
            <p:cNvPr id="21" name="Picture 21"/>
            <p:cNvPicPr>
              <a:picLocks noChangeAspect="1"/>
            </p:cNvPicPr>
            <p:nvPr/>
          </p:nvPicPr>
          <p:blipFill>
            <a:blip r:embed="rId7"/>
            <a:srcRect l="12500" r="12500"/>
            <a:stretch>
              <a:fillRect/>
            </a:stretch>
          </p:blipFill>
          <p:spPr>
            <a:xfrm>
              <a:off x="0" y="0"/>
              <a:ext cx="5486400" cy="5486400"/>
            </a:xfrm>
            <a:prstGeom prst="rect">
              <a:avLst/>
            </a:prstGeom>
          </p:spPr>
        </p:pic>
      </p:grpSp>
      <p:grpSp>
        <p:nvGrpSpPr>
          <p:cNvPr id="22" name="Group 22"/>
          <p:cNvGrpSpPr/>
          <p:nvPr/>
        </p:nvGrpSpPr>
        <p:grpSpPr>
          <a:xfrm>
            <a:off x="9597717" y="1169999"/>
            <a:ext cx="4114800" cy="8142511"/>
            <a:chOff x="0" y="0"/>
            <a:chExt cx="5486400" cy="5486400"/>
          </a:xfrm>
        </p:grpSpPr>
        <p:pic>
          <p:nvPicPr>
            <p:cNvPr id="23" name="Picture 23"/>
            <p:cNvPicPr>
              <a:picLocks noChangeAspect="1"/>
            </p:cNvPicPr>
            <p:nvPr/>
          </p:nvPicPr>
          <p:blipFill>
            <a:blip r:embed="rId8"/>
            <a:srcRect l="12500" r="12500"/>
            <a:stretch>
              <a:fillRect/>
            </a:stretch>
          </p:blipFill>
          <p:spPr>
            <a:xfrm>
              <a:off x="0" y="0"/>
              <a:ext cx="5486400" cy="5486400"/>
            </a:xfrm>
            <a:prstGeom prst="rect">
              <a:avLst/>
            </a:prstGeom>
          </p:spPr>
        </p:pic>
      </p:grpSp>
      <p:sp>
        <p:nvSpPr>
          <p:cNvPr id="26" name="TextBox 26"/>
          <p:cNvSpPr txBox="1"/>
          <p:nvPr/>
        </p:nvSpPr>
        <p:spPr>
          <a:xfrm>
            <a:off x="2270585" y="1748013"/>
            <a:ext cx="6111415" cy="846386"/>
          </a:xfrm>
          <a:prstGeom prst="rect">
            <a:avLst/>
          </a:prstGeom>
        </p:spPr>
        <p:txBody>
          <a:bodyPr wrap="square" lIns="0" tIns="0" rIns="0" bIns="0" rtlCol="0" anchor="t">
            <a:spAutoFit/>
          </a:bodyPr>
          <a:lstStyle/>
          <a:p>
            <a:pPr algn="l">
              <a:lnSpc>
                <a:spcPts val="6600"/>
              </a:lnSpc>
            </a:pPr>
            <a:r>
              <a:rPr lang="en-US" sz="6000" b="1" dirty="0" smtClean="0">
                <a:solidFill>
                  <a:srgbClr val="237005"/>
                </a:solidFill>
                <a:latin typeface="Roboto Bold"/>
                <a:ea typeface="Roboto Bold"/>
                <a:cs typeface="Roboto Bold"/>
                <a:sym typeface="Roboto Bold"/>
              </a:rPr>
              <a:t>Conclusion </a:t>
            </a:r>
            <a:endParaRPr lang="en-US" sz="6000" b="1" dirty="0">
              <a:solidFill>
                <a:srgbClr val="237005"/>
              </a:solidFill>
              <a:latin typeface="Roboto Bold"/>
              <a:ea typeface="Roboto Bold"/>
              <a:cs typeface="Roboto Bold"/>
              <a:sym typeface="Roboto Bold"/>
            </a:endParaRPr>
          </a:p>
        </p:txBody>
      </p:sp>
      <p:sp>
        <p:nvSpPr>
          <p:cNvPr id="30" name="TextBox 30"/>
          <p:cNvSpPr txBox="1"/>
          <p:nvPr/>
        </p:nvSpPr>
        <p:spPr>
          <a:xfrm>
            <a:off x="713698" y="3208350"/>
            <a:ext cx="7973102" cy="4414029"/>
          </a:xfrm>
          <a:prstGeom prst="rect">
            <a:avLst/>
          </a:prstGeom>
        </p:spPr>
        <p:txBody>
          <a:bodyPr wrap="square" lIns="0" tIns="0" rIns="0" bIns="0" rtlCol="0" anchor="t">
            <a:spAutoFit/>
          </a:bodyPr>
          <a:lstStyle/>
          <a:p>
            <a:pPr>
              <a:spcBef>
                <a:spcPct val="0"/>
              </a:spcBef>
            </a:pPr>
            <a:r>
              <a:rPr lang="en-US" sz="2400" dirty="0" smtClean="0"/>
              <a:t>The </a:t>
            </a:r>
            <a:r>
              <a:rPr lang="en-US" sz="2400" dirty="0"/>
              <a:t>analysis of the crop recommendation dataset showed that XGBoost and random forest were the most accurate model, making it the best performer. Important factors influencing crop recommendations were Nitrogen (N), Phosphorus (P), pH levels, and Rainfall, as revealed by feature importance analysis. The dataset included a well-balanced variety of crops, ensuring fair predictions. Confusion matrices and classification reports indicated strong model performance overall, with minimal signs of overfitting.</a:t>
            </a:r>
          </a:p>
          <a:p>
            <a:pPr algn="l">
              <a:lnSpc>
                <a:spcPts val="1680"/>
              </a:lnSpc>
              <a:spcBef>
                <a:spcPct val="0"/>
              </a:spcBef>
            </a:pPr>
            <a:endParaRPr lang="en-US" sz="2400" dirty="0" smtClean="0">
              <a:solidFill>
                <a:srgbClr val="1F2020"/>
              </a:solidFill>
              <a:latin typeface="Open Sans"/>
              <a:ea typeface="Open Sans"/>
              <a:cs typeface="Open Sans"/>
              <a:sym typeface="Open Sans"/>
            </a:endParaRPr>
          </a:p>
          <a:p>
            <a:pPr algn="l">
              <a:lnSpc>
                <a:spcPts val="1680"/>
              </a:lnSpc>
              <a:spcBef>
                <a:spcPct val="0"/>
              </a:spcBef>
            </a:pPr>
            <a:endParaRPr lang="en-US" sz="2400" dirty="0">
              <a:solidFill>
                <a:srgbClr val="1F2020"/>
              </a:solidFill>
              <a:latin typeface="Open Sans"/>
              <a:ea typeface="Open Sans"/>
              <a:cs typeface="Open Sans"/>
              <a:sym typeface="Open Sans"/>
            </a:endParaRPr>
          </a:p>
          <a:p>
            <a:pPr algn="l">
              <a:lnSpc>
                <a:spcPts val="1680"/>
              </a:lnSpc>
              <a:spcBef>
                <a:spcPct val="0"/>
              </a:spcBef>
            </a:pPr>
            <a:endParaRPr lang="en-US" sz="2400" dirty="0" smtClean="0">
              <a:solidFill>
                <a:srgbClr val="1F2020"/>
              </a:solidFill>
              <a:latin typeface="Open Sans"/>
              <a:ea typeface="Open Sans"/>
              <a:cs typeface="Open Sans"/>
              <a:sym typeface="Open Sans"/>
            </a:endParaRPr>
          </a:p>
          <a:p>
            <a:pPr algn="l">
              <a:lnSpc>
                <a:spcPts val="1680"/>
              </a:lnSpc>
              <a:spcBef>
                <a:spcPct val="0"/>
              </a:spcBef>
            </a:pPr>
            <a:endParaRPr lang="en-US" sz="2400" dirty="0">
              <a:solidFill>
                <a:srgbClr val="1F2020"/>
              </a:solidFill>
              <a:latin typeface="Open Sans"/>
              <a:ea typeface="Open Sans"/>
              <a:cs typeface="Open Sans"/>
              <a:sym typeface="Open Sans"/>
            </a:endParaRPr>
          </a:p>
          <a:p>
            <a:pPr algn="l">
              <a:lnSpc>
                <a:spcPts val="1680"/>
              </a:lnSpc>
              <a:spcBef>
                <a:spcPct val="0"/>
              </a:spcBef>
            </a:pPr>
            <a:endParaRPr lang="en-US" sz="2400" dirty="0" smtClean="0">
              <a:solidFill>
                <a:srgbClr val="1F2020"/>
              </a:solidFill>
              <a:latin typeface="Open Sans"/>
              <a:ea typeface="Open Sans"/>
              <a:cs typeface="Open Sans"/>
              <a:sym typeface="Open Sans"/>
            </a:endParaRPr>
          </a:p>
        </p:txBody>
      </p:sp>
    </p:spTree>
    <p:extLst>
      <p:ext uri="{BB962C8B-B14F-4D97-AF65-F5344CB8AC3E}">
        <p14:creationId xmlns:p14="http://schemas.microsoft.com/office/powerpoint/2010/main" val="3249832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028700" y="1028700"/>
            <a:ext cx="16230600" cy="8229600"/>
            <a:chOff x="0" y="0"/>
            <a:chExt cx="21640800" cy="10972800"/>
          </a:xfrm>
        </p:grpSpPr>
        <p:pic>
          <p:nvPicPr>
            <p:cNvPr id="19" name="Picture 19"/>
            <p:cNvPicPr>
              <a:picLocks noChangeAspect="1"/>
            </p:cNvPicPr>
            <p:nvPr/>
          </p:nvPicPr>
          <p:blipFill>
            <a:blip r:embed="rId6"/>
            <a:srcRect t="16197" b="16197"/>
            <a:stretch>
              <a:fillRect/>
            </a:stretch>
          </p:blipFill>
          <p:spPr>
            <a:xfrm>
              <a:off x="0" y="0"/>
              <a:ext cx="21640800" cy="10972800"/>
            </a:xfrm>
            <a:prstGeom prst="rect">
              <a:avLst/>
            </a:prstGeom>
          </p:spPr>
        </p:pic>
      </p:grpSp>
      <p:grpSp>
        <p:nvGrpSpPr>
          <p:cNvPr id="20" name="Group 20"/>
          <p:cNvGrpSpPr/>
          <p:nvPr/>
        </p:nvGrpSpPr>
        <p:grpSpPr>
          <a:xfrm>
            <a:off x="-14375" y="3458007"/>
            <a:ext cx="18302375" cy="3370985"/>
            <a:chOff x="0" y="0"/>
            <a:chExt cx="4820379" cy="887832"/>
          </a:xfrm>
        </p:grpSpPr>
        <p:sp>
          <p:nvSpPr>
            <p:cNvPr id="21" name="Freeform 21"/>
            <p:cNvSpPr/>
            <p:nvPr/>
          </p:nvSpPr>
          <p:spPr>
            <a:xfrm>
              <a:off x="0" y="0"/>
              <a:ext cx="4820379" cy="887832"/>
            </a:xfrm>
            <a:custGeom>
              <a:avLst/>
              <a:gdLst/>
              <a:ahLst/>
              <a:cxnLst/>
              <a:rect l="l" t="t" r="r" b="b"/>
              <a:pathLst>
                <a:path w="4820379" h="887832">
                  <a:moveTo>
                    <a:pt x="0" y="0"/>
                  </a:moveTo>
                  <a:lnTo>
                    <a:pt x="4820379" y="0"/>
                  </a:lnTo>
                  <a:lnTo>
                    <a:pt x="4820379" y="887832"/>
                  </a:lnTo>
                  <a:lnTo>
                    <a:pt x="0" y="887832"/>
                  </a:lnTo>
                  <a:close/>
                </a:path>
              </a:pathLst>
            </a:custGeom>
            <a:solidFill>
              <a:srgbClr val="237005">
                <a:alpha val="80000"/>
              </a:srgbClr>
            </a:solidFill>
          </p:spPr>
        </p:sp>
        <p:sp>
          <p:nvSpPr>
            <p:cNvPr id="22" name="TextBox 22"/>
            <p:cNvSpPr txBox="1"/>
            <p:nvPr/>
          </p:nvSpPr>
          <p:spPr>
            <a:xfrm>
              <a:off x="0" y="-38100"/>
              <a:ext cx="4820379" cy="925932"/>
            </a:xfrm>
            <a:prstGeom prst="rect">
              <a:avLst/>
            </a:prstGeom>
          </p:spPr>
          <p:txBody>
            <a:bodyPr lIns="50800" tIns="50800" rIns="50800" bIns="50800" rtlCol="0" anchor="ctr"/>
            <a:lstStyle/>
            <a:p>
              <a:pPr algn="ctr">
                <a:lnSpc>
                  <a:spcPts val="2659"/>
                </a:lnSpc>
                <a:spcBef>
                  <a:spcPct val="0"/>
                </a:spcBef>
              </a:pPr>
              <a:endParaRPr/>
            </a:p>
          </p:txBody>
        </p:sp>
      </p:grpSp>
      <p:sp>
        <p:nvSpPr>
          <p:cNvPr id="23" name="TextBox 23"/>
          <p:cNvSpPr txBox="1"/>
          <p:nvPr/>
        </p:nvSpPr>
        <p:spPr>
          <a:xfrm>
            <a:off x="1704871" y="3247894"/>
            <a:ext cx="14878259" cy="3400687"/>
          </a:xfrm>
          <a:prstGeom prst="rect">
            <a:avLst/>
          </a:prstGeom>
        </p:spPr>
        <p:txBody>
          <a:bodyPr lIns="0" tIns="0" rIns="0" bIns="0" rtlCol="0" anchor="t">
            <a:spAutoFit/>
          </a:bodyPr>
          <a:lstStyle/>
          <a:p>
            <a:pPr algn="ctr">
              <a:lnSpc>
                <a:spcPts val="27720"/>
              </a:lnSpc>
              <a:spcBef>
                <a:spcPct val="0"/>
              </a:spcBef>
            </a:pPr>
            <a:r>
              <a:rPr lang="en-US" sz="19800" b="1">
                <a:solidFill>
                  <a:srgbClr val="FFFFFF"/>
                </a:solidFill>
                <a:latin typeface="Roboto Bold"/>
                <a:ea typeface="Roboto Bold"/>
                <a:cs typeface="Roboto Bold"/>
                <a:sym typeface="Roboto Bold"/>
              </a:rPr>
              <a:t>Thank You</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0" y="2606130"/>
            <a:ext cx="7680870" cy="7680870"/>
            <a:chOff x="0" y="0"/>
            <a:chExt cx="10241160" cy="10241160"/>
          </a:xfrm>
        </p:grpSpPr>
        <p:pic>
          <p:nvPicPr>
            <p:cNvPr id="19" name="Picture 19"/>
            <p:cNvPicPr>
              <a:picLocks noChangeAspect="1"/>
            </p:cNvPicPr>
            <p:nvPr/>
          </p:nvPicPr>
          <p:blipFill>
            <a:blip r:embed="rId6"/>
            <a:srcRect l="16666" r="16666"/>
            <a:stretch>
              <a:fillRect/>
            </a:stretch>
          </p:blipFill>
          <p:spPr>
            <a:xfrm>
              <a:off x="0" y="0"/>
              <a:ext cx="10241160" cy="10241160"/>
            </a:xfrm>
            <a:prstGeom prst="rect">
              <a:avLst/>
            </a:prstGeom>
          </p:spPr>
        </p:pic>
      </p:grpSp>
      <p:grpSp>
        <p:nvGrpSpPr>
          <p:cNvPr id="20" name="Group 20"/>
          <p:cNvGrpSpPr/>
          <p:nvPr/>
        </p:nvGrpSpPr>
        <p:grpSpPr>
          <a:xfrm>
            <a:off x="-14375" y="1577430"/>
            <a:ext cx="7695245" cy="1028700"/>
            <a:chOff x="0" y="0"/>
            <a:chExt cx="2026731" cy="270933"/>
          </a:xfrm>
        </p:grpSpPr>
        <p:sp>
          <p:nvSpPr>
            <p:cNvPr id="21" name="Freeform 21"/>
            <p:cNvSpPr/>
            <p:nvPr/>
          </p:nvSpPr>
          <p:spPr>
            <a:xfrm>
              <a:off x="0" y="0"/>
              <a:ext cx="2026731" cy="270933"/>
            </a:xfrm>
            <a:custGeom>
              <a:avLst/>
              <a:gdLst/>
              <a:ahLst/>
              <a:cxnLst/>
              <a:rect l="l" t="t" r="r" b="b"/>
              <a:pathLst>
                <a:path w="2026731" h="270933">
                  <a:moveTo>
                    <a:pt x="0" y="0"/>
                  </a:moveTo>
                  <a:lnTo>
                    <a:pt x="2026731" y="0"/>
                  </a:lnTo>
                  <a:lnTo>
                    <a:pt x="2026731" y="270933"/>
                  </a:lnTo>
                  <a:lnTo>
                    <a:pt x="0" y="270933"/>
                  </a:lnTo>
                  <a:close/>
                </a:path>
              </a:pathLst>
            </a:custGeom>
            <a:solidFill>
              <a:srgbClr val="7BCE11"/>
            </a:solidFill>
          </p:spPr>
        </p:sp>
        <p:sp>
          <p:nvSpPr>
            <p:cNvPr id="22" name="TextBox 22"/>
            <p:cNvSpPr txBox="1"/>
            <p:nvPr/>
          </p:nvSpPr>
          <p:spPr>
            <a:xfrm>
              <a:off x="0" y="-38100"/>
              <a:ext cx="2026731" cy="309033"/>
            </a:xfrm>
            <a:prstGeom prst="rect">
              <a:avLst/>
            </a:prstGeom>
          </p:spPr>
          <p:txBody>
            <a:bodyPr lIns="50800" tIns="50800" rIns="50800" bIns="50800" rtlCol="0" anchor="ctr"/>
            <a:lstStyle/>
            <a:p>
              <a:pPr algn="ctr">
                <a:lnSpc>
                  <a:spcPts val="2659"/>
                </a:lnSpc>
                <a:spcBef>
                  <a:spcPct val="0"/>
                </a:spcBef>
              </a:pPr>
              <a:endParaRPr/>
            </a:p>
          </p:txBody>
        </p:sp>
      </p:grpSp>
      <p:sp>
        <p:nvSpPr>
          <p:cNvPr id="23" name="TextBox 23"/>
          <p:cNvSpPr txBox="1"/>
          <p:nvPr/>
        </p:nvSpPr>
        <p:spPr>
          <a:xfrm>
            <a:off x="9137005" y="1431449"/>
            <a:ext cx="6803838" cy="1795363"/>
          </a:xfrm>
          <a:prstGeom prst="rect">
            <a:avLst/>
          </a:prstGeom>
        </p:spPr>
        <p:txBody>
          <a:bodyPr wrap="square" lIns="0" tIns="0" rIns="0" bIns="0" rtlCol="0" anchor="t">
            <a:spAutoFit/>
          </a:bodyPr>
          <a:lstStyle/>
          <a:p>
            <a:pPr algn="l">
              <a:lnSpc>
                <a:spcPct val="150000"/>
              </a:lnSpc>
            </a:pPr>
            <a:r>
              <a:rPr lang="en-US" sz="4000" b="1" dirty="0" smtClean="0">
                <a:solidFill>
                  <a:srgbClr val="237005"/>
                </a:solidFill>
                <a:latin typeface="Roboto Bold"/>
                <a:ea typeface="Roboto Bold"/>
                <a:cs typeface="Roboto Bold"/>
                <a:sym typeface="Roboto Bold"/>
              </a:rPr>
              <a:t>Agenda</a:t>
            </a:r>
            <a:endParaRPr lang="en-US" sz="4000" b="1" dirty="0">
              <a:solidFill>
                <a:srgbClr val="237005"/>
              </a:solidFill>
              <a:latin typeface="Roboto Bold"/>
              <a:ea typeface="Roboto Bold"/>
              <a:cs typeface="Roboto Bold"/>
              <a:sym typeface="Roboto Bold"/>
            </a:endParaRPr>
          </a:p>
          <a:p>
            <a:pPr algn="l">
              <a:lnSpc>
                <a:spcPts val="6827"/>
              </a:lnSpc>
            </a:pPr>
            <a:r>
              <a:rPr lang="en-US" sz="4000" b="1" dirty="0" smtClean="0">
                <a:solidFill>
                  <a:srgbClr val="237005"/>
                </a:solidFill>
                <a:latin typeface="Roboto Bold"/>
                <a:ea typeface="Roboto Bold"/>
                <a:cs typeface="Roboto Bold"/>
                <a:sym typeface="Roboto Bold"/>
              </a:rPr>
              <a:t> </a:t>
            </a:r>
            <a:endParaRPr lang="en-US" sz="4000" b="1" dirty="0">
              <a:solidFill>
                <a:srgbClr val="237005"/>
              </a:solidFill>
              <a:latin typeface="Roboto Bold"/>
              <a:ea typeface="Roboto Bold"/>
              <a:cs typeface="Roboto Bold"/>
              <a:sym typeface="Roboto Bold"/>
            </a:endParaRPr>
          </a:p>
        </p:txBody>
      </p:sp>
      <p:sp>
        <p:nvSpPr>
          <p:cNvPr id="64" name="Google Shape;1015;p39"/>
          <p:cNvSpPr txBox="1">
            <a:spLocks/>
          </p:cNvSpPr>
          <p:nvPr/>
        </p:nvSpPr>
        <p:spPr>
          <a:xfrm>
            <a:off x="8942223" y="2677349"/>
            <a:ext cx="775800" cy="430716"/>
          </a:xfrm>
          <a:prstGeom prst="rect">
            <a:avLst/>
          </a:prstGeom>
        </p:spPr>
        <p:txBody>
          <a:bodyPr spcFirstLastPara="1" wrap="square" lIns="91425" tIns="91425" rIns="91425" bIns="91425" anchor="ctr"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 sz="2400" dirty="0" smtClean="0">
                <a:solidFill>
                  <a:schemeClr val="accent4">
                    <a:lumMod val="10000"/>
                  </a:schemeClr>
                </a:solidFill>
                <a:latin typeface="+mn-lt"/>
              </a:rPr>
              <a:t>01</a:t>
            </a:r>
            <a:endParaRPr lang="en" sz="2400" dirty="0">
              <a:solidFill>
                <a:schemeClr val="accent4">
                  <a:lumMod val="10000"/>
                </a:schemeClr>
              </a:solidFill>
              <a:latin typeface="+mn-lt"/>
            </a:endParaRPr>
          </a:p>
        </p:txBody>
      </p:sp>
      <p:sp>
        <p:nvSpPr>
          <p:cNvPr id="65" name="Google Shape;1017;p39"/>
          <p:cNvSpPr txBox="1">
            <a:spLocks/>
          </p:cNvSpPr>
          <p:nvPr/>
        </p:nvSpPr>
        <p:spPr>
          <a:xfrm>
            <a:off x="9582171" y="2742383"/>
            <a:ext cx="2245500" cy="444245"/>
          </a:xfrm>
          <a:prstGeom prst="rect">
            <a:avLst/>
          </a:prstGeom>
        </p:spPr>
        <p:txBody>
          <a:bodyPr spcFirstLastPara="1" wrap="square" lIns="91425" tIns="91425" rIns="91425" bIns="91425" anchor="b"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b="1" dirty="0" smtClean="0">
                <a:solidFill>
                  <a:schemeClr val="accent4">
                    <a:lumMod val="10000"/>
                  </a:schemeClr>
                </a:solidFill>
                <a:latin typeface="+mn-lt"/>
                <a:cs typeface="Arial" panose="020B0604020202020204" pitchFamily="34" charset="0"/>
              </a:rPr>
              <a:t>Introduction</a:t>
            </a:r>
            <a:endParaRPr lang="en-US" sz="2400" b="1" dirty="0">
              <a:solidFill>
                <a:schemeClr val="accent4">
                  <a:lumMod val="10000"/>
                </a:schemeClr>
              </a:solidFill>
              <a:latin typeface="+mn-lt"/>
              <a:cs typeface="Arial" panose="020B0604020202020204" pitchFamily="34" charset="0"/>
            </a:endParaRPr>
          </a:p>
        </p:txBody>
      </p:sp>
      <p:sp>
        <p:nvSpPr>
          <p:cNvPr id="66" name="Google Shape;1023;p39"/>
          <p:cNvSpPr txBox="1">
            <a:spLocks/>
          </p:cNvSpPr>
          <p:nvPr/>
        </p:nvSpPr>
        <p:spPr>
          <a:xfrm>
            <a:off x="9728492" y="6406212"/>
            <a:ext cx="4351753" cy="1013162"/>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ts val="6600"/>
              </a:lnSpc>
              <a:buNone/>
            </a:pPr>
            <a:r>
              <a:rPr lang="en-US" sz="2400" b="1" dirty="0">
                <a:latin typeface="Roboto Bold"/>
                <a:ea typeface="Roboto Bold"/>
                <a:cs typeface="Roboto Bold"/>
                <a:sym typeface="Roboto Bold"/>
              </a:rPr>
              <a:t>Visualization</a:t>
            </a:r>
          </a:p>
        </p:txBody>
      </p:sp>
      <p:sp>
        <p:nvSpPr>
          <p:cNvPr id="67" name="Google Shape;1015;p39"/>
          <p:cNvSpPr txBox="1">
            <a:spLocks/>
          </p:cNvSpPr>
          <p:nvPr/>
        </p:nvSpPr>
        <p:spPr>
          <a:xfrm>
            <a:off x="8942223" y="4472563"/>
            <a:ext cx="775800" cy="718800"/>
          </a:xfrm>
          <a:prstGeom prst="rect">
            <a:avLst/>
          </a:prstGeom>
        </p:spPr>
        <p:txBody>
          <a:bodyPr spcFirstLastPara="1" wrap="square" lIns="91425" tIns="91425" rIns="91425" bIns="91425" anchor="ctr"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 sz="2400" dirty="0" smtClean="0">
                <a:solidFill>
                  <a:schemeClr val="accent4">
                    <a:lumMod val="10000"/>
                  </a:schemeClr>
                </a:solidFill>
                <a:latin typeface="+mn-lt"/>
              </a:rPr>
              <a:t>04</a:t>
            </a:r>
            <a:endParaRPr lang="en" sz="2400" dirty="0">
              <a:solidFill>
                <a:schemeClr val="accent4">
                  <a:lumMod val="10000"/>
                </a:schemeClr>
              </a:solidFill>
              <a:latin typeface="+mn-lt"/>
            </a:endParaRPr>
          </a:p>
        </p:txBody>
      </p:sp>
      <p:sp>
        <p:nvSpPr>
          <p:cNvPr id="68" name="Google Shape;1015;p39"/>
          <p:cNvSpPr txBox="1">
            <a:spLocks/>
          </p:cNvSpPr>
          <p:nvPr/>
        </p:nvSpPr>
        <p:spPr>
          <a:xfrm>
            <a:off x="8942223" y="3223190"/>
            <a:ext cx="775800" cy="647946"/>
          </a:xfrm>
          <a:prstGeom prst="rect">
            <a:avLst/>
          </a:prstGeom>
        </p:spPr>
        <p:txBody>
          <a:bodyPr spcFirstLastPara="1" wrap="square" lIns="91425" tIns="91425" rIns="91425" bIns="91425" anchor="ctr"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 sz="2400" dirty="0" smtClean="0">
                <a:solidFill>
                  <a:schemeClr val="accent4">
                    <a:lumMod val="10000"/>
                  </a:schemeClr>
                </a:solidFill>
                <a:latin typeface="+mn-lt"/>
              </a:rPr>
              <a:t>02</a:t>
            </a:r>
            <a:endParaRPr lang="en" sz="2400" dirty="0">
              <a:solidFill>
                <a:schemeClr val="accent4">
                  <a:lumMod val="10000"/>
                </a:schemeClr>
              </a:solidFill>
              <a:latin typeface="+mn-lt"/>
            </a:endParaRPr>
          </a:p>
        </p:txBody>
      </p:sp>
      <p:sp>
        <p:nvSpPr>
          <p:cNvPr id="69" name="Google Shape;1015;p39"/>
          <p:cNvSpPr txBox="1">
            <a:spLocks/>
          </p:cNvSpPr>
          <p:nvPr/>
        </p:nvSpPr>
        <p:spPr>
          <a:xfrm>
            <a:off x="8942223" y="3841752"/>
            <a:ext cx="775800" cy="718800"/>
          </a:xfrm>
          <a:prstGeom prst="rect">
            <a:avLst/>
          </a:prstGeom>
        </p:spPr>
        <p:txBody>
          <a:bodyPr spcFirstLastPara="1" wrap="square" lIns="91425" tIns="91425" rIns="91425" bIns="91425" anchor="ctr"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 sz="2400" dirty="0" smtClean="0">
                <a:solidFill>
                  <a:schemeClr val="accent4">
                    <a:lumMod val="10000"/>
                  </a:schemeClr>
                </a:solidFill>
                <a:latin typeface="+mn-lt"/>
              </a:rPr>
              <a:t>03  </a:t>
            </a:r>
            <a:endParaRPr lang="en" sz="2400" dirty="0">
              <a:solidFill>
                <a:schemeClr val="accent4">
                  <a:lumMod val="10000"/>
                </a:schemeClr>
              </a:solidFill>
              <a:latin typeface="+mn-lt"/>
            </a:endParaRPr>
          </a:p>
        </p:txBody>
      </p:sp>
      <p:sp>
        <p:nvSpPr>
          <p:cNvPr id="70" name="Google Shape;1015;p39"/>
          <p:cNvSpPr txBox="1">
            <a:spLocks/>
          </p:cNvSpPr>
          <p:nvPr/>
        </p:nvSpPr>
        <p:spPr>
          <a:xfrm>
            <a:off x="8942223" y="5155136"/>
            <a:ext cx="775800" cy="718800"/>
          </a:xfrm>
          <a:prstGeom prst="rect">
            <a:avLst/>
          </a:prstGeom>
        </p:spPr>
        <p:txBody>
          <a:bodyPr spcFirstLastPara="1" wrap="square" lIns="91425" tIns="91425" rIns="91425" bIns="91425" anchor="ctr"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 sz="2400" dirty="0" smtClean="0">
                <a:solidFill>
                  <a:schemeClr val="accent4">
                    <a:lumMod val="10000"/>
                  </a:schemeClr>
                </a:solidFill>
                <a:latin typeface="+mn-lt"/>
              </a:rPr>
              <a:t>05</a:t>
            </a:r>
            <a:endParaRPr lang="en" sz="2400" dirty="0">
              <a:solidFill>
                <a:schemeClr val="accent4">
                  <a:lumMod val="10000"/>
                </a:schemeClr>
              </a:solidFill>
              <a:latin typeface="+mn-lt"/>
            </a:endParaRPr>
          </a:p>
        </p:txBody>
      </p:sp>
      <p:sp>
        <p:nvSpPr>
          <p:cNvPr id="71" name="Google Shape;1015;p39"/>
          <p:cNvSpPr txBox="1">
            <a:spLocks/>
          </p:cNvSpPr>
          <p:nvPr/>
        </p:nvSpPr>
        <p:spPr>
          <a:xfrm>
            <a:off x="8942223" y="5872983"/>
            <a:ext cx="775800" cy="718800"/>
          </a:xfrm>
          <a:prstGeom prst="rect">
            <a:avLst/>
          </a:prstGeom>
        </p:spPr>
        <p:txBody>
          <a:bodyPr spcFirstLastPara="1" wrap="square" lIns="91425" tIns="91425" rIns="91425" bIns="91425" anchor="ctr"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 sz="2400" dirty="0" smtClean="0">
                <a:solidFill>
                  <a:schemeClr val="accent4">
                    <a:lumMod val="10000"/>
                  </a:schemeClr>
                </a:solidFill>
                <a:latin typeface="+mn-lt"/>
              </a:rPr>
              <a:t>06</a:t>
            </a:r>
            <a:endParaRPr lang="en" sz="2400" dirty="0">
              <a:solidFill>
                <a:schemeClr val="accent4">
                  <a:lumMod val="10000"/>
                </a:schemeClr>
              </a:solidFill>
              <a:latin typeface="+mn-lt"/>
            </a:endParaRPr>
          </a:p>
        </p:txBody>
      </p:sp>
      <p:sp>
        <p:nvSpPr>
          <p:cNvPr id="72" name="Rectangle 71"/>
          <p:cNvSpPr/>
          <p:nvPr/>
        </p:nvSpPr>
        <p:spPr>
          <a:xfrm>
            <a:off x="9701765" y="2971648"/>
            <a:ext cx="3643024" cy="804066"/>
          </a:xfrm>
          <a:prstGeom prst="rect">
            <a:avLst/>
          </a:prstGeom>
        </p:spPr>
        <p:txBody>
          <a:bodyPr wrap="square">
            <a:spAutoFit/>
          </a:bodyPr>
          <a:lstStyle/>
          <a:p>
            <a:pPr>
              <a:lnSpc>
                <a:spcPts val="6600"/>
              </a:lnSpc>
            </a:pPr>
            <a:r>
              <a:rPr lang="en-US" sz="2400" b="1" dirty="0" smtClean="0">
                <a:latin typeface="Roboto Bold"/>
                <a:ea typeface="Roboto Bold"/>
                <a:cs typeface="Roboto Bold"/>
                <a:sym typeface="Roboto Bold"/>
              </a:rPr>
              <a:t>Problem Statement</a:t>
            </a:r>
            <a:endParaRPr lang="en-US" sz="2400" b="1" dirty="0">
              <a:latin typeface="Roboto Bold"/>
              <a:ea typeface="Roboto Bold"/>
              <a:cs typeface="Roboto Bold"/>
              <a:sym typeface="Roboto Bold"/>
            </a:endParaRPr>
          </a:p>
        </p:txBody>
      </p:sp>
      <p:sp>
        <p:nvSpPr>
          <p:cNvPr id="73" name="Rectangle 72"/>
          <p:cNvSpPr/>
          <p:nvPr/>
        </p:nvSpPr>
        <p:spPr>
          <a:xfrm>
            <a:off x="8869656" y="2865773"/>
            <a:ext cx="3659847" cy="1554272"/>
          </a:xfrm>
          <a:prstGeom prst="rect">
            <a:avLst/>
          </a:prstGeom>
        </p:spPr>
        <p:txBody>
          <a:bodyPr wrap="square">
            <a:spAutoFit/>
          </a:bodyPr>
          <a:lstStyle/>
          <a:p>
            <a:pPr algn="ctr">
              <a:lnSpc>
                <a:spcPts val="14356"/>
              </a:lnSpc>
            </a:pPr>
            <a:r>
              <a:rPr lang="en-US" sz="2400" b="1" dirty="0" smtClean="0">
                <a:latin typeface="Roboto Bold"/>
                <a:ea typeface="Roboto Bold"/>
                <a:cs typeface="Roboto Bold"/>
                <a:sym typeface="Roboto Bold"/>
              </a:rPr>
              <a:t>Methodology</a:t>
            </a:r>
            <a:endParaRPr lang="en-US" sz="2400" b="1" dirty="0">
              <a:latin typeface="Roboto Bold"/>
              <a:ea typeface="Roboto Bold"/>
              <a:cs typeface="Roboto Bold"/>
              <a:sym typeface="Roboto Bold"/>
            </a:endParaRPr>
          </a:p>
        </p:txBody>
      </p:sp>
      <p:sp>
        <p:nvSpPr>
          <p:cNvPr id="74" name="Rectangle 73"/>
          <p:cNvSpPr/>
          <p:nvPr/>
        </p:nvSpPr>
        <p:spPr>
          <a:xfrm>
            <a:off x="9718023" y="4297201"/>
            <a:ext cx="5224704" cy="804066"/>
          </a:xfrm>
          <a:prstGeom prst="rect">
            <a:avLst/>
          </a:prstGeom>
        </p:spPr>
        <p:txBody>
          <a:bodyPr wrap="square">
            <a:spAutoFit/>
          </a:bodyPr>
          <a:lstStyle/>
          <a:p>
            <a:pPr>
              <a:lnSpc>
                <a:spcPts val="6600"/>
              </a:lnSpc>
            </a:pPr>
            <a:r>
              <a:rPr lang="en-US" sz="2400" b="1" dirty="0" smtClean="0">
                <a:latin typeface="Roboto Bold"/>
                <a:ea typeface="Roboto Bold"/>
                <a:cs typeface="Roboto Bold"/>
                <a:sym typeface="Roboto Bold"/>
              </a:rPr>
              <a:t>Dataset</a:t>
            </a:r>
            <a:endParaRPr lang="en-US" sz="2400" b="1" dirty="0">
              <a:latin typeface="Roboto Bold"/>
              <a:ea typeface="Roboto Bold"/>
              <a:cs typeface="Roboto Bold"/>
              <a:sym typeface="Roboto Bold"/>
            </a:endParaRPr>
          </a:p>
        </p:txBody>
      </p:sp>
      <p:sp>
        <p:nvSpPr>
          <p:cNvPr id="75" name="Rectangle 74"/>
          <p:cNvSpPr/>
          <p:nvPr/>
        </p:nvSpPr>
        <p:spPr>
          <a:xfrm>
            <a:off x="9728492" y="4960916"/>
            <a:ext cx="4673308" cy="804066"/>
          </a:xfrm>
          <a:prstGeom prst="rect">
            <a:avLst/>
          </a:prstGeom>
        </p:spPr>
        <p:txBody>
          <a:bodyPr wrap="square">
            <a:spAutoFit/>
          </a:bodyPr>
          <a:lstStyle/>
          <a:p>
            <a:pPr>
              <a:lnSpc>
                <a:spcPts val="6600"/>
              </a:lnSpc>
            </a:pPr>
            <a:r>
              <a:rPr lang="en-US" sz="2400" b="1" dirty="0">
                <a:latin typeface="Roboto Bold"/>
                <a:ea typeface="Roboto Bold"/>
                <a:cs typeface="Roboto Bold"/>
                <a:sym typeface="Roboto Bold"/>
              </a:rPr>
              <a:t>Model/Technique/Algorithms</a:t>
            </a:r>
          </a:p>
        </p:txBody>
      </p:sp>
      <p:sp>
        <p:nvSpPr>
          <p:cNvPr id="76" name="Rectangle 75"/>
          <p:cNvSpPr/>
          <p:nvPr/>
        </p:nvSpPr>
        <p:spPr>
          <a:xfrm>
            <a:off x="9701765" y="5692323"/>
            <a:ext cx="5224704" cy="804066"/>
          </a:xfrm>
          <a:prstGeom prst="rect">
            <a:avLst/>
          </a:prstGeom>
        </p:spPr>
        <p:txBody>
          <a:bodyPr wrap="square">
            <a:spAutoFit/>
          </a:bodyPr>
          <a:lstStyle/>
          <a:p>
            <a:pPr>
              <a:lnSpc>
                <a:spcPts val="6600"/>
              </a:lnSpc>
            </a:pPr>
            <a:r>
              <a:rPr lang="en-US" sz="2400" b="1" dirty="0">
                <a:latin typeface="Roboto Bold"/>
                <a:ea typeface="Roboto Bold"/>
                <a:cs typeface="Roboto Bold"/>
                <a:sym typeface="Roboto Bold"/>
              </a:rPr>
              <a:t>Evaluation Measure</a:t>
            </a:r>
          </a:p>
        </p:txBody>
      </p:sp>
      <p:sp>
        <p:nvSpPr>
          <p:cNvPr id="77" name="Google Shape;1015;p39"/>
          <p:cNvSpPr txBox="1">
            <a:spLocks/>
          </p:cNvSpPr>
          <p:nvPr/>
        </p:nvSpPr>
        <p:spPr>
          <a:xfrm>
            <a:off x="8942223" y="6721138"/>
            <a:ext cx="775800" cy="718800"/>
          </a:xfrm>
          <a:prstGeom prst="rect">
            <a:avLst/>
          </a:prstGeom>
        </p:spPr>
        <p:txBody>
          <a:bodyPr spcFirstLastPara="1" wrap="square" lIns="91425" tIns="91425" rIns="91425" bIns="91425" anchor="ctr"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 sz="2400" dirty="0" smtClean="0">
                <a:solidFill>
                  <a:schemeClr val="accent4">
                    <a:lumMod val="10000"/>
                  </a:schemeClr>
                </a:solidFill>
                <a:latin typeface="+mn-lt"/>
              </a:rPr>
              <a:t>07</a:t>
            </a:r>
            <a:endParaRPr lang="en" sz="2400" dirty="0">
              <a:solidFill>
                <a:schemeClr val="accent4">
                  <a:lumMod val="10000"/>
                </a:schemeClr>
              </a:solidFill>
              <a:latin typeface="+mn-lt"/>
            </a:endParaRPr>
          </a:p>
        </p:txBody>
      </p:sp>
      <p:sp>
        <p:nvSpPr>
          <p:cNvPr id="78" name="Google Shape;1023;p39"/>
          <p:cNvSpPr txBox="1">
            <a:spLocks/>
          </p:cNvSpPr>
          <p:nvPr/>
        </p:nvSpPr>
        <p:spPr>
          <a:xfrm>
            <a:off x="9728492" y="7137619"/>
            <a:ext cx="4351753" cy="1013162"/>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ts val="6600"/>
              </a:lnSpc>
              <a:buNone/>
            </a:pPr>
            <a:r>
              <a:rPr lang="en-US" sz="2400" b="1" dirty="0" smtClean="0">
                <a:latin typeface="Roboto Bold"/>
                <a:ea typeface="Roboto Bold"/>
                <a:cs typeface="Roboto Bold"/>
                <a:sym typeface="Roboto Bold"/>
              </a:rPr>
              <a:t>Conclusion</a:t>
            </a:r>
            <a:endParaRPr lang="en-US" sz="2400" b="1" dirty="0">
              <a:latin typeface="Roboto Bold"/>
              <a:ea typeface="Roboto Bold"/>
              <a:cs typeface="Roboto Bold"/>
              <a:sym typeface="Roboto Bold"/>
            </a:endParaRPr>
          </a:p>
        </p:txBody>
      </p:sp>
      <p:sp>
        <p:nvSpPr>
          <p:cNvPr id="79" name="Google Shape;1015;p39"/>
          <p:cNvSpPr txBox="1">
            <a:spLocks/>
          </p:cNvSpPr>
          <p:nvPr/>
        </p:nvSpPr>
        <p:spPr>
          <a:xfrm>
            <a:off x="8942223" y="7452545"/>
            <a:ext cx="775800" cy="718800"/>
          </a:xfrm>
          <a:prstGeom prst="rect">
            <a:avLst/>
          </a:prstGeom>
        </p:spPr>
        <p:txBody>
          <a:bodyPr spcFirstLastPara="1" wrap="square" lIns="91425" tIns="91425" rIns="91425" bIns="91425" anchor="ctr"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 sz="2400" dirty="0" smtClean="0">
                <a:solidFill>
                  <a:schemeClr val="accent4">
                    <a:lumMod val="10000"/>
                  </a:schemeClr>
                </a:solidFill>
                <a:latin typeface="+mn-lt"/>
              </a:rPr>
              <a:t>08</a:t>
            </a:r>
            <a:endParaRPr lang="en" sz="2400" dirty="0">
              <a:solidFill>
                <a:schemeClr val="accent4">
                  <a:lumMod val="10000"/>
                </a:schemeClr>
              </a:solidFill>
              <a:latin typeface="+mn-l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0" y="5143500"/>
            <a:ext cx="9144000" cy="5143500"/>
            <a:chOff x="0" y="0"/>
            <a:chExt cx="8128000" cy="6858000"/>
          </a:xfrm>
        </p:grpSpPr>
        <p:pic>
          <p:nvPicPr>
            <p:cNvPr id="13" name="Picture 13"/>
            <p:cNvPicPr>
              <a:picLocks noChangeAspect="1"/>
            </p:cNvPicPr>
            <p:nvPr/>
          </p:nvPicPr>
          <p:blipFill>
            <a:blip r:embed="rId6"/>
            <a:srcRect l="5555" r="5555"/>
            <a:stretch>
              <a:fillRect/>
            </a:stretch>
          </p:blipFill>
          <p:spPr>
            <a:xfrm>
              <a:off x="0" y="0"/>
              <a:ext cx="8128000" cy="6858000"/>
            </a:xfrm>
            <a:prstGeom prst="rect">
              <a:avLst/>
            </a:prstGeom>
          </p:spPr>
        </p:pic>
      </p:grpSp>
      <p:grpSp>
        <p:nvGrpSpPr>
          <p:cNvPr id="16" name="Group 16"/>
          <p:cNvGrpSpPr/>
          <p:nvPr/>
        </p:nvGrpSpPr>
        <p:grpSpPr>
          <a:xfrm>
            <a:off x="9144000" y="5143500"/>
            <a:ext cx="9144000" cy="5143500"/>
            <a:chOff x="0" y="0"/>
            <a:chExt cx="8128000" cy="6858000"/>
          </a:xfrm>
        </p:grpSpPr>
        <p:pic>
          <p:nvPicPr>
            <p:cNvPr id="17" name="Picture 17"/>
            <p:cNvPicPr>
              <a:picLocks noChangeAspect="1"/>
            </p:cNvPicPr>
            <p:nvPr/>
          </p:nvPicPr>
          <p:blipFill>
            <a:blip r:embed="rId7"/>
            <a:srcRect l="10518" r="10518"/>
            <a:stretch>
              <a:fillRect/>
            </a:stretch>
          </p:blipFill>
          <p:spPr>
            <a:xfrm>
              <a:off x="0" y="0"/>
              <a:ext cx="8128000" cy="6858000"/>
            </a:xfrm>
            <a:prstGeom prst="rect">
              <a:avLst/>
            </a:prstGeom>
          </p:spPr>
        </p:pic>
      </p:grpSp>
      <p:sp>
        <p:nvSpPr>
          <p:cNvPr id="18" name="TextBox 18"/>
          <p:cNvSpPr txBox="1"/>
          <p:nvPr/>
        </p:nvSpPr>
        <p:spPr>
          <a:xfrm>
            <a:off x="2712542" y="1286473"/>
            <a:ext cx="12527458" cy="846386"/>
          </a:xfrm>
          <a:prstGeom prst="rect">
            <a:avLst/>
          </a:prstGeom>
        </p:spPr>
        <p:txBody>
          <a:bodyPr wrap="square" lIns="0" tIns="0" rIns="0" bIns="0" rtlCol="0" anchor="t">
            <a:spAutoFit/>
          </a:bodyPr>
          <a:lstStyle/>
          <a:p>
            <a:pPr algn="ctr">
              <a:lnSpc>
                <a:spcPts val="6600"/>
              </a:lnSpc>
            </a:pPr>
            <a:r>
              <a:rPr lang="en-US" sz="6000" b="1" dirty="0" smtClean="0">
                <a:solidFill>
                  <a:srgbClr val="237005"/>
                </a:solidFill>
                <a:latin typeface="Roboto Bold"/>
                <a:ea typeface="Roboto Bold"/>
                <a:cs typeface="Roboto Bold"/>
                <a:sym typeface="Roboto Bold"/>
              </a:rPr>
              <a:t>Crop Recommendation System</a:t>
            </a:r>
            <a:endParaRPr lang="en-US" sz="6000" b="1" dirty="0">
              <a:solidFill>
                <a:srgbClr val="237005"/>
              </a:solidFill>
              <a:latin typeface="Roboto Bold"/>
              <a:ea typeface="Roboto Bold"/>
              <a:cs typeface="Roboto Bold"/>
              <a:sym typeface="Roboto Bold"/>
            </a:endParaRPr>
          </a:p>
        </p:txBody>
      </p:sp>
      <p:sp>
        <p:nvSpPr>
          <p:cNvPr id="19" name="TextBox 19"/>
          <p:cNvSpPr txBox="1"/>
          <p:nvPr/>
        </p:nvSpPr>
        <p:spPr>
          <a:xfrm>
            <a:off x="2357413" y="2718947"/>
            <a:ext cx="13278630" cy="1393523"/>
          </a:xfrm>
          <a:prstGeom prst="rect">
            <a:avLst/>
          </a:prstGeom>
        </p:spPr>
        <p:txBody>
          <a:bodyPr wrap="square" lIns="0" tIns="0" rIns="0" bIns="0" rtlCol="0" anchor="t">
            <a:spAutoFit/>
          </a:bodyPr>
          <a:lstStyle/>
          <a:p>
            <a:pPr algn="just">
              <a:lnSpc>
                <a:spcPts val="1815"/>
              </a:lnSpc>
              <a:spcBef>
                <a:spcPct val="0"/>
              </a:spcBef>
            </a:pPr>
            <a:r>
              <a:rPr lang="en-US" sz="2000" dirty="0">
                <a:solidFill>
                  <a:srgbClr val="1F2020"/>
                </a:solidFill>
                <a:latin typeface="Open Sans"/>
                <a:ea typeface="Open Sans"/>
                <a:cs typeface="Open Sans"/>
                <a:sym typeface="Open Sans"/>
              </a:rPr>
              <a:t>This analysis focuses on developing a crop recommendation system using a dataset that includes key environmental and soil factors. The data provides valuable information about soil nutrients, weather conditions, and other elements that impact crop growth and yield. The main objective is to identify the best crops suited to specific conditions, helping farmers make informed decisions. By leveraging data preprocessing, visualization, and predictive modeling, this study aims to support sustainable farming practices and improve agricultural productivity.</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3418559" y="0"/>
            <a:ext cx="6594763" cy="10287000"/>
            <a:chOff x="0" y="0"/>
            <a:chExt cx="8793017" cy="13716000"/>
          </a:xfrm>
        </p:grpSpPr>
        <p:pic>
          <p:nvPicPr>
            <p:cNvPr id="19" name="Picture 19"/>
            <p:cNvPicPr>
              <a:picLocks noChangeAspect="1"/>
            </p:cNvPicPr>
            <p:nvPr/>
          </p:nvPicPr>
          <p:blipFill>
            <a:blip r:embed="rId6"/>
            <a:srcRect l="17703" r="39584"/>
            <a:stretch>
              <a:fillRect/>
            </a:stretch>
          </p:blipFill>
          <p:spPr>
            <a:xfrm>
              <a:off x="0" y="0"/>
              <a:ext cx="8793017" cy="13716000"/>
            </a:xfrm>
            <a:prstGeom prst="rect">
              <a:avLst/>
            </a:prstGeom>
          </p:spPr>
        </p:pic>
      </p:grpSp>
      <p:sp>
        <p:nvSpPr>
          <p:cNvPr id="20" name="TextBox 20"/>
          <p:cNvSpPr txBox="1"/>
          <p:nvPr/>
        </p:nvSpPr>
        <p:spPr>
          <a:xfrm rot="-5400000">
            <a:off x="-3307861" y="4777175"/>
            <a:ext cx="9378242" cy="1641411"/>
          </a:xfrm>
          <a:prstGeom prst="rect">
            <a:avLst/>
          </a:prstGeom>
        </p:spPr>
        <p:txBody>
          <a:bodyPr wrap="square" lIns="0" tIns="0" rIns="0" bIns="0" rtlCol="0" anchor="t">
            <a:spAutoFit/>
          </a:bodyPr>
          <a:lstStyle/>
          <a:p>
            <a:pPr algn="ctr">
              <a:lnSpc>
                <a:spcPts val="14356"/>
              </a:lnSpc>
            </a:pPr>
            <a:r>
              <a:rPr lang="en-US" sz="8000" b="1" dirty="0" smtClean="0">
                <a:solidFill>
                  <a:srgbClr val="7BCE11"/>
                </a:solidFill>
                <a:latin typeface="Roboto Bold"/>
                <a:ea typeface="Roboto Bold"/>
                <a:cs typeface="Roboto Bold"/>
                <a:sym typeface="Roboto Bold"/>
              </a:rPr>
              <a:t>Problem Statement </a:t>
            </a:r>
            <a:endParaRPr lang="en-US" sz="8000" b="1" dirty="0">
              <a:solidFill>
                <a:srgbClr val="7BCE11"/>
              </a:solidFill>
              <a:latin typeface="Roboto Bold"/>
              <a:ea typeface="Roboto Bold"/>
              <a:cs typeface="Roboto Bold"/>
              <a:sym typeface="Roboto Bold"/>
            </a:endParaRPr>
          </a:p>
        </p:txBody>
      </p:sp>
      <p:grpSp>
        <p:nvGrpSpPr>
          <p:cNvPr id="21" name="Group 21"/>
          <p:cNvGrpSpPr/>
          <p:nvPr/>
        </p:nvGrpSpPr>
        <p:grpSpPr>
          <a:xfrm>
            <a:off x="11181700" y="1910078"/>
            <a:ext cx="5184571" cy="597723"/>
            <a:chOff x="0" y="0"/>
            <a:chExt cx="812800" cy="812800"/>
          </a:xfrm>
        </p:grpSpPr>
        <p:sp>
          <p:nvSpPr>
            <p:cNvPr id="22" name="Freeform 2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7BCE11"/>
            </a:solidFill>
          </p:spPr>
        </p:sp>
        <p:sp>
          <p:nvSpPr>
            <p:cNvPr id="23" name="TextBox 23"/>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4" name="TextBox 24"/>
          <p:cNvSpPr txBox="1"/>
          <p:nvPr/>
        </p:nvSpPr>
        <p:spPr>
          <a:xfrm>
            <a:off x="11181700" y="2933700"/>
            <a:ext cx="6026778" cy="3272434"/>
          </a:xfrm>
          <a:prstGeom prst="rect">
            <a:avLst/>
          </a:prstGeom>
        </p:spPr>
        <p:txBody>
          <a:bodyPr wrap="square" lIns="0" tIns="0" rIns="0" bIns="0" rtlCol="0" anchor="t">
            <a:spAutoFit/>
          </a:bodyPr>
          <a:lstStyle/>
          <a:p>
            <a:pPr>
              <a:spcBef>
                <a:spcPct val="0"/>
              </a:spcBef>
            </a:pPr>
            <a:r>
              <a:rPr lang="en-US" sz="2800" dirty="0"/>
              <a:t>To develop a crop recommendation system using environmental and soil parameters. The goal is to assist farmers in selecting the optimal crop based on various features such as soil nutrients, weather conditions, and water availability.</a:t>
            </a:r>
          </a:p>
          <a:p>
            <a:pPr>
              <a:lnSpc>
                <a:spcPts val="1680"/>
              </a:lnSpc>
              <a:spcBef>
                <a:spcPct val="0"/>
              </a:spcBef>
            </a:pPr>
            <a:endParaRPr lang="en-US" sz="2800" dirty="0">
              <a:solidFill>
                <a:srgbClr val="1F2020"/>
              </a:solidFill>
              <a:latin typeface="Open Sans"/>
              <a:ea typeface="Open Sans"/>
              <a:cs typeface="Open Sans"/>
              <a:sym typeface="Open Sans"/>
            </a:endParaRPr>
          </a:p>
        </p:txBody>
      </p:sp>
      <p:sp>
        <p:nvSpPr>
          <p:cNvPr id="25" name="TextBox 25"/>
          <p:cNvSpPr txBox="1"/>
          <p:nvPr/>
        </p:nvSpPr>
        <p:spPr>
          <a:xfrm>
            <a:off x="10746593" y="2100889"/>
            <a:ext cx="3795087" cy="292452"/>
          </a:xfrm>
          <a:prstGeom prst="rect">
            <a:avLst/>
          </a:prstGeom>
        </p:spPr>
        <p:txBody>
          <a:bodyPr wrap="square" lIns="0" tIns="0" rIns="0" bIns="0" rtlCol="0" anchor="t">
            <a:spAutoFit/>
          </a:bodyPr>
          <a:lstStyle/>
          <a:p>
            <a:pPr algn="ctr">
              <a:lnSpc>
                <a:spcPts val="2222"/>
              </a:lnSpc>
              <a:spcBef>
                <a:spcPct val="0"/>
              </a:spcBef>
            </a:pPr>
            <a:r>
              <a:rPr lang="en-US" sz="2400" dirty="0" smtClean="0">
                <a:solidFill>
                  <a:schemeClr val="bg1"/>
                </a:solidFill>
              </a:rPr>
              <a:t>Problem Statement </a:t>
            </a:r>
            <a:endParaRPr lang="en-US" sz="2000" b="1" dirty="0">
              <a:solidFill>
                <a:schemeClr val="bg1"/>
              </a:solidFill>
              <a:latin typeface="Open Sans Bold"/>
              <a:ea typeface="Open Sans Bold"/>
              <a:cs typeface="Open Sans Bold"/>
              <a:sym typeface="Open Sans Bold"/>
            </a:endParaRPr>
          </a:p>
        </p:txBody>
      </p:sp>
      <p:sp>
        <p:nvSpPr>
          <p:cNvPr id="35" name="TextBox 35"/>
          <p:cNvSpPr txBox="1"/>
          <p:nvPr/>
        </p:nvSpPr>
        <p:spPr>
          <a:xfrm>
            <a:off x="10321968" y="6632033"/>
            <a:ext cx="2302767" cy="282129"/>
          </a:xfrm>
          <a:prstGeom prst="rect">
            <a:avLst/>
          </a:prstGeom>
        </p:spPr>
        <p:txBody>
          <a:bodyPr wrap="square" lIns="0" tIns="0" rIns="0" bIns="0" rtlCol="0" anchor="t">
            <a:spAutoFit/>
          </a:bodyPr>
          <a:lstStyle/>
          <a:p>
            <a:pPr algn="ctr">
              <a:lnSpc>
                <a:spcPts val="2222"/>
              </a:lnSpc>
              <a:spcBef>
                <a:spcPct val="0"/>
              </a:spcBef>
            </a:pPr>
            <a:r>
              <a:rPr lang="en-US" sz="2000" dirty="0">
                <a:solidFill>
                  <a:schemeClr val="bg1"/>
                </a:solidFill>
              </a:rPr>
              <a:t>Scaling</a:t>
            </a:r>
            <a:endParaRPr lang="en-US" b="1" dirty="0">
              <a:solidFill>
                <a:schemeClr val="bg1"/>
              </a:solidFill>
              <a:latin typeface="Open Sans Bold"/>
              <a:ea typeface="Open Sans Bold"/>
              <a:cs typeface="Open Sans Bold"/>
              <a:sym typeface="Open Sans Bold"/>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9579473" y="1672522"/>
            <a:ext cx="8351238" cy="7543800"/>
            <a:chOff x="0" y="0"/>
            <a:chExt cx="5486400" cy="5486400"/>
          </a:xfrm>
        </p:grpSpPr>
        <p:pic>
          <p:nvPicPr>
            <p:cNvPr id="19" name="Picture 19"/>
            <p:cNvPicPr>
              <a:picLocks noChangeAspect="1"/>
            </p:cNvPicPr>
            <p:nvPr/>
          </p:nvPicPr>
          <p:blipFill>
            <a:blip r:embed="rId6"/>
            <a:srcRect l="12500" r="12500"/>
            <a:stretch>
              <a:fillRect/>
            </a:stretch>
          </p:blipFill>
          <p:spPr>
            <a:xfrm>
              <a:off x="0" y="0"/>
              <a:ext cx="5486400" cy="5486400"/>
            </a:xfrm>
            <a:prstGeom prst="rect">
              <a:avLst/>
            </a:prstGeom>
          </p:spPr>
        </p:pic>
      </p:grpSp>
      <p:sp>
        <p:nvSpPr>
          <p:cNvPr id="26" name="TextBox 26"/>
          <p:cNvSpPr txBox="1"/>
          <p:nvPr/>
        </p:nvSpPr>
        <p:spPr>
          <a:xfrm>
            <a:off x="1039107" y="1997094"/>
            <a:ext cx="6448581" cy="846386"/>
          </a:xfrm>
          <a:prstGeom prst="rect">
            <a:avLst/>
          </a:prstGeom>
        </p:spPr>
        <p:txBody>
          <a:bodyPr wrap="square" lIns="0" tIns="0" rIns="0" bIns="0" rtlCol="0" anchor="t">
            <a:spAutoFit/>
          </a:bodyPr>
          <a:lstStyle/>
          <a:p>
            <a:pPr algn="l">
              <a:lnSpc>
                <a:spcPts val="6600"/>
              </a:lnSpc>
            </a:pPr>
            <a:r>
              <a:rPr lang="en-US" sz="6000" b="1" dirty="0" smtClean="0">
                <a:solidFill>
                  <a:srgbClr val="237005"/>
                </a:solidFill>
                <a:latin typeface="Roboto Bold"/>
                <a:ea typeface="Roboto Bold"/>
                <a:cs typeface="Roboto Bold"/>
                <a:sym typeface="Roboto Bold"/>
              </a:rPr>
              <a:t>Methodology </a:t>
            </a:r>
            <a:endParaRPr lang="en-US" sz="6000" b="1" dirty="0">
              <a:solidFill>
                <a:srgbClr val="237005"/>
              </a:solidFill>
              <a:latin typeface="Roboto Bold"/>
              <a:ea typeface="Roboto Bold"/>
              <a:cs typeface="Roboto Bold"/>
              <a:sym typeface="Roboto Bold"/>
            </a:endParaRPr>
          </a:p>
        </p:txBody>
      </p:sp>
      <p:grpSp>
        <p:nvGrpSpPr>
          <p:cNvPr id="47" name="Group 27"/>
          <p:cNvGrpSpPr/>
          <p:nvPr/>
        </p:nvGrpSpPr>
        <p:grpSpPr>
          <a:xfrm>
            <a:off x="1024850" y="3653264"/>
            <a:ext cx="597723" cy="597723"/>
            <a:chOff x="0" y="0"/>
            <a:chExt cx="812800" cy="812800"/>
          </a:xfrm>
        </p:grpSpPr>
        <p:sp>
          <p:nvSpPr>
            <p:cNvPr id="48" name="Freeform 2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7BCE11"/>
            </a:solidFill>
          </p:spPr>
        </p:sp>
        <p:sp>
          <p:nvSpPr>
            <p:cNvPr id="49" name="TextBox 29"/>
            <p:cNvSpPr txBox="1"/>
            <p:nvPr/>
          </p:nvSpPr>
          <p:spPr>
            <a:xfrm>
              <a:off x="0" y="-47625"/>
              <a:ext cx="812800" cy="860425"/>
            </a:xfrm>
            <a:prstGeom prst="rect">
              <a:avLst/>
            </a:prstGeom>
          </p:spPr>
          <p:txBody>
            <a:bodyPr lIns="50800" tIns="50800" rIns="50800" bIns="50800" rtlCol="0" anchor="ctr"/>
            <a:lstStyle/>
            <a:p>
              <a:pPr algn="ctr">
                <a:lnSpc>
                  <a:spcPts val="2239"/>
                </a:lnSpc>
              </a:pPr>
              <a:endParaRPr sz="1200"/>
            </a:p>
          </p:txBody>
        </p:sp>
      </p:grpSp>
      <p:sp>
        <p:nvSpPr>
          <p:cNvPr id="50" name="TextBox 31"/>
          <p:cNvSpPr txBox="1"/>
          <p:nvPr/>
        </p:nvSpPr>
        <p:spPr>
          <a:xfrm>
            <a:off x="1104947" y="3795581"/>
            <a:ext cx="437531" cy="257956"/>
          </a:xfrm>
          <a:prstGeom prst="rect">
            <a:avLst/>
          </a:prstGeom>
        </p:spPr>
        <p:txBody>
          <a:bodyPr lIns="0" tIns="0" rIns="0" bIns="0" rtlCol="0" anchor="t">
            <a:spAutoFit/>
          </a:bodyPr>
          <a:lstStyle/>
          <a:p>
            <a:pPr algn="ctr">
              <a:lnSpc>
                <a:spcPts val="2222"/>
              </a:lnSpc>
              <a:spcBef>
                <a:spcPct val="0"/>
              </a:spcBef>
            </a:pPr>
            <a:r>
              <a:rPr lang="en-US" sz="1400" b="1" dirty="0">
                <a:solidFill>
                  <a:srgbClr val="FFFFFF"/>
                </a:solidFill>
                <a:latin typeface="Open Sans Bold"/>
                <a:ea typeface="Open Sans Bold"/>
                <a:cs typeface="Open Sans Bold"/>
                <a:sym typeface="Open Sans Bold"/>
              </a:rPr>
              <a:t>01</a:t>
            </a:r>
          </a:p>
        </p:txBody>
      </p:sp>
      <p:grpSp>
        <p:nvGrpSpPr>
          <p:cNvPr id="51" name="Group 32"/>
          <p:cNvGrpSpPr/>
          <p:nvPr/>
        </p:nvGrpSpPr>
        <p:grpSpPr>
          <a:xfrm>
            <a:off x="1024850" y="4553176"/>
            <a:ext cx="597723" cy="597723"/>
            <a:chOff x="0" y="0"/>
            <a:chExt cx="812800" cy="812800"/>
          </a:xfrm>
        </p:grpSpPr>
        <p:sp>
          <p:nvSpPr>
            <p:cNvPr id="52" name="Freeform 3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7BCE11"/>
            </a:solidFill>
          </p:spPr>
        </p:sp>
        <p:sp>
          <p:nvSpPr>
            <p:cNvPr id="53" name="TextBox 34"/>
            <p:cNvSpPr txBox="1"/>
            <p:nvPr/>
          </p:nvSpPr>
          <p:spPr>
            <a:xfrm>
              <a:off x="0" y="-47625"/>
              <a:ext cx="812800" cy="860425"/>
            </a:xfrm>
            <a:prstGeom prst="rect">
              <a:avLst/>
            </a:prstGeom>
          </p:spPr>
          <p:txBody>
            <a:bodyPr lIns="50800" tIns="50800" rIns="50800" bIns="50800" rtlCol="0" anchor="ctr"/>
            <a:lstStyle/>
            <a:p>
              <a:pPr algn="ctr">
                <a:lnSpc>
                  <a:spcPts val="2239"/>
                </a:lnSpc>
              </a:pPr>
              <a:endParaRPr sz="1200"/>
            </a:p>
          </p:txBody>
        </p:sp>
      </p:grpSp>
      <p:sp>
        <p:nvSpPr>
          <p:cNvPr id="54" name="TextBox 36"/>
          <p:cNvSpPr txBox="1"/>
          <p:nvPr/>
        </p:nvSpPr>
        <p:spPr>
          <a:xfrm>
            <a:off x="1104947" y="4695493"/>
            <a:ext cx="437531" cy="257956"/>
          </a:xfrm>
          <a:prstGeom prst="rect">
            <a:avLst/>
          </a:prstGeom>
        </p:spPr>
        <p:txBody>
          <a:bodyPr lIns="0" tIns="0" rIns="0" bIns="0" rtlCol="0" anchor="t">
            <a:spAutoFit/>
          </a:bodyPr>
          <a:lstStyle/>
          <a:p>
            <a:pPr algn="ctr">
              <a:lnSpc>
                <a:spcPts val="2222"/>
              </a:lnSpc>
              <a:spcBef>
                <a:spcPct val="0"/>
              </a:spcBef>
            </a:pPr>
            <a:r>
              <a:rPr lang="en-US" sz="1400" b="1" dirty="0">
                <a:solidFill>
                  <a:srgbClr val="FFFFFF"/>
                </a:solidFill>
                <a:latin typeface="Open Sans Bold"/>
                <a:ea typeface="Open Sans Bold"/>
                <a:cs typeface="Open Sans Bold"/>
                <a:sym typeface="Open Sans Bold"/>
              </a:rPr>
              <a:t>02</a:t>
            </a:r>
            <a:endParaRPr lang="en-US" sz="1100" b="1" dirty="0">
              <a:solidFill>
                <a:srgbClr val="FFFFFF"/>
              </a:solidFill>
              <a:latin typeface="Open Sans Bold"/>
              <a:ea typeface="Open Sans Bold"/>
              <a:cs typeface="Open Sans Bold"/>
              <a:sym typeface="Open Sans Bold"/>
            </a:endParaRPr>
          </a:p>
        </p:txBody>
      </p:sp>
      <p:grpSp>
        <p:nvGrpSpPr>
          <p:cNvPr id="55" name="Group 37"/>
          <p:cNvGrpSpPr/>
          <p:nvPr/>
        </p:nvGrpSpPr>
        <p:grpSpPr>
          <a:xfrm>
            <a:off x="1024850" y="5489532"/>
            <a:ext cx="597723" cy="597723"/>
            <a:chOff x="0" y="0"/>
            <a:chExt cx="812800" cy="812800"/>
          </a:xfrm>
        </p:grpSpPr>
        <p:sp>
          <p:nvSpPr>
            <p:cNvPr id="56" name="Freeform 3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7BCE11"/>
            </a:solidFill>
          </p:spPr>
        </p:sp>
        <p:sp>
          <p:nvSpPr>
            <p:cNvPr id="57" name="TextBox 39"/>
            <p:cNvSpPr txBox="1"/>
            <p:nvPr/>
          </p:nvSpPr>
          <p:spPr>
            <a:xfrm>
              <a:off x="0" y="-47625"/>
              <a:ext cx="812800" cy="860425"/>
            </a:xfrm>
            <a:prstGeom prst="rect">
              <a:avLst/>
            </a:prstGeom>
          </p:spPr>
          <p:txBody>
            <a:bodyPr lIns="50800" tIns="50800" rIns="50800" bIns="50800" rtlCol="0" anchor="ctr"/>
            <a:lstStyle/>
            <a:p>
              <a:pPr algn="ctr">
                <a:lnSpc>
                  <a:spcPts val="2239"/>
                </a:lnSpc>
              </a:pPr>
              <a:endParaRPr sz="1200"/>
            </a:p>
          </p:txBody>
        </p:sp>
      </p:grpSp>
      <p:sp>
        <p:nvSpPr>
          <p:cNvPr id="58" name="TextBox 41"/>
          <p:cNvSpPr txBox="1"/>
          <p:nvPr/>
        </p:nvSpPr>
        <p:spPr>
          <a:xfrm>
            <a:off x="1104947" y="5631850"/>
            <a:ext cx="437531" cy="257956"/>
          </a:xfrm>
          <a:prstGeom prst="rect">
            <a:avLst/>
          </a:prstGeom>
        </p:spPr>
        <p:txBody>
          <a:bodyPr lIns="0" tIns="0" rIns="0" bIns="0" rtlCol="0" anchor="t">
            <a:spAutoFit/>
          </a:bodyPr>
          <a:lstStyle/>
          <a:p>
            <a:pPr algn="ctr">
              <a:lnSpc>
                <a:spcPts val="2222"/>
              </a:lnSpc>
              <a:spcBef>
                <a:spcPct val="0"/>
              </a:spcBef>
            </a:pPr>
            <a:r>
              <a:rPr lang="en-US" sz="1400" b="1" dirty="0">
                <a:solidFill>
                  <a:srgbClr val="FFFFFF"/>
                </a:solidFill>
                <a:latin typeface="Open Sans Bold"/>
                <a:ea typeface="Open Sans Bold"/>
                <a:cs typeface="Open Sans Bold"/>
                <a:sym typeface="Open Sans Bold"/>
              </a:rPr>
              <a:t>03</a:t>
            </a:r>
            <a:endParaRPr lang="en-US" sz="1100" b="1" dirty="0">
              <a:solidFill>
                <a:srgbClr val="FFFFFF"/>
              </a:solidFill>
              <a:latin typeface="Open Sans Bold"/>
              <a:ea typeface="Open Sans Bold"/>
              <a:cs typeface="Open Sans Bold"/>
              <a:sym typeface="Open Sans Bold"/>
            </a:endParaRPr>
          </a:p>
        </p:txBody>
      </p:sp>
      <p:grpSp>
        <p:nvGrpSpPr>
          <p:cNvPr id="59" name="Group 42"/>
          <p:cNvGrpSpPr/>
          <p:nvPr/>
        </p:nvGrpSpPr>
        <p:grpSpPr>
          <a:xfrm>
            <a:off x="1027816" y="6462304"/>
            <a:ext cx="597723" cy="597723"/>
            <a:chOff x="0" y="0"/>
            <a:chExt cx="812800" cy="812800"/>
          </a:xfrm>
        </p:grpSpPr>
        <p:sp>
          <p:nvSpPr>
            <p:cNvPr id="60" name="Freeform 4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7BCE11"/>
            </a:solidFill>
          </p:spPr>
        </p:sp>
        <p:sp>
          <p:nvSpPr>
            <p:cNvPr id="61" name="TextBox 44"/>
            <p:cNvSpPr txBox="1"/>
            <p:nvPr/>
          </p:nvSpPr>
          <p:spPr>
            <a:xfrm>
              <a:off x="0" y="-47625"/>
              <a:ext cx="812800" cy="860425"/>
            </a:xfrm>
            <a:prstGeom prst="rect">
              <a:avLst/>
            </a:prstGeom>
          </p:spPr>
          <p:txBody>
            <a:bodyPr lIns="50800" tIns="50800" rIns="50800" bIns="50800" rtlCol="0" anchor="ctr"/>
            <a:lstStyle/>
            <a:p>
              <a:pPr algn="ctr">
                <a:lnSpc>
                  <a:spcPts val="2239"/>
                </a:lnSpc>
              </a:pPr>
              <a:endParaRPr sz="1200"/>
            </a:p>
          </p:txBody>
        </p:sp>
      </p:grpSp>
      <p:sp>
        <p:nvSpPr>
          <p:cNvPr id="62" name="TextBox 46"/>
          <p:cNvSpPr txBox="1"/>
          <p:nvPr/>
        </p:nvSpPr>
        <p:spPr>
          <a:xfrm>
            <a:off x="1107913" y="6604621"/>
            <a:ext cx="437531" cy="257956"/>
          </a:xfrm>
          <a:prstGeom prst="rect">
            <a:avLst/>
          </a:prstGeom>
        </p:spPr>
        <p:txBody>
          <a:bodyPr lIns="0" tIns="0" rIns="0" bIns="0" rtlCol="0" anchor="t">
            <a:spAutoFit/>
          </a:bodyPr>
          <a:lstStyle/>
          <a:p>
            <a:pPr algn="ctr">
              <a:lnSpc>
                <a:spcPts val="2222"/>
              </a:lnSpc>
              <a:spcBef>
                <a:spcPct val="0"/>
              </a:spcBef>
            </a:pPr>
            <a:r>
              <a:rPr lang="en-US" sz="1400" b="1" dirty="0">
                <a:solidFill>
                  <a:srgbClr val="FFFFFF"/>
                </a:solidFill>
                <a:latin typeface="Open Sans Bold"/>
                <a:ea typeface="Open Sans Bold"/>
                <a:cs typeface="Open Sans Bold"/>
                <a:sym typeface="Open Sans Bold"/>
              </a:rPr>
              <a:t>04</a:t>
            </a:r>
            <a:endParaRPr lang="en-US" sz="1100" b="1" dirty="0">
              <a:solidFill>
                <a:srgbClr val="FFFFFF"/>
              </a:solidFill>
              <a:latin typeface="Open Sans Bold"/>
              <a:ea typeface="Open Sans Bold"/>
              <a:cs typeface="Open Sans Bold"/>
              <a:sym typeface="Open Sans Bold"/>
            </a:endParaRPr>
          </a:p>
        </p:txBody>
      </p:sp>
      <p:grpSp>
        <p:nvGrpSpPr>
          <p:cNvPr id="63" name="Group 42"/>
          <p:cNvGrpSpPr/>
          <p:nvPr/>
        </p:nvGrpSpPr>
        <p:grpSpPr>
          <a:xfrm>
            <a:off x="1024850" y="7355384"/>
            <a:ext cx="597723" cy="597723"/>
            <a:chOff x="0" y="0"/>
            <a:chExt cx="812800" cy="812800"/>
          </a:xfrm>
        </p:grpSpPr>
        <p:sp>
          <p:nvSpPr>
            <p:cNvPr id="64" name="Freeform 4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7BCE11"/>
            </a:solidFill>
          </p:spPr>
        </p:sp>
        <p:sp>
          <p:nvSpPr>
            <p:cNvPr id="65" name="TextBox 44"/>
            <p:cNvSpPr txBox="1"/>
            <p:nvPr/>
          </p:nvSpPr>
          <p:spPr>
            <a:xfrm>
              <a:off x="0" y="-47625"/>
              <a:ext cx="812800" cy="860425"/>
            </a:xfrm>
            <a:prstGeom prst="rect">
              <a:avLst/>
            </a:prstGeom>
          </p:spPr>
          <p:txBody>
            <a:bodyPr lIns="50800" tIns="50800" rIns="50800" bIns="50800" rtlCol="0" anchor="ctr"/>
            <a:lstStyle/>
            <a:p>
              <a:pPr algn="ctr">
                <a:lnSpc>
                  <a:spcPts val="2239"/>
                </a:lnSpc>
              </a:pPr>
              <a:endParaRPr sz="1200"/>
            </a:p>
          </p:txBody>
        </p:sp>
      </p:grpSp>
      <p:sp>
        <p:nvSpPr>
          <p:cNvPr id="66" name="TextBox 46"/>
          <p:cNvSpPr txBox="1"/>
          <p:nvPr/>
        </p:nvSpPr>
        <p:spPr>
          <a:xfrm>
            <a:off x="1104947" y="7497701"/>
            <a:ext cx="437531" cy="257956"/>
          </a:xfrm>
          <a:prstGeom prst="rect">
            <a:avLst/>
          </a:prstGeom>
        </p:spPr>
        <p:txBody>
          <a:bodyPr lIns="0" tIns="0" rIns="0" bIns="0" rtlCol="0" anchor="t">
            <a:spAutoFit/>
          </a:bodyPr>
          <a:lstStyle/>
          <a:p>
            <a:pPr algn="ctr">
              <a:lnSpc>
                <a:spcPts val="2222"/>
              </a:lnSpc>
              <a:spcBef>
                <a:spcPct val="0"/>
              </a:spcBef>
            </a:pPr>
            <a:r>
              <a:rPr lang="en-US" sz="1400" b="1" dirty="0" smtClean="0">
                <a:solidFill>
                  <a:srgbClr val="FFFFFF"/>
                </a:solidFill>
                <a:latin typeface="Open Sans Bold"/>
                <a:ea typeface="Open Sans Bold"/>
                <a:cs typeface="Open Sans Bold"/>
                <a:sym typeface="Open Sans Bold"/>
              </a:rPr>
              <a:t>05</a:t>
            </a:r>
            <a:endParaRPr lang="en-US" sz="1100" b="1" dirty="0">
              <a:solidFill>
                <a:srgbClr val="FFFFFF"/>
              </a:solidFill>
              <a:latin typeface="Open Sans Bold"/>
              <a:ea typeface="Open Sans Bold"/>
              <a:cs typeface="Open Sans Bold"/>
              <a:sym typeface="Open Sans Bold"/>
            </a:endParaRPr>
          </a:p>
        </p:txBody>
      </p:sp>
      <p:sp>
        <p:nvSpPr>
          <p:cNvPr id="67" name="TextBox 66"/>
          <p:cNvSpPr txBox="1"/>
          <p:nvPr/>
        </p:nvSpPr>
        <p:spPr>
          <a:xfrm>
            <a:off x="1850861" y="3653264"/>
            <a:ext cx="6146856" cy="707886"/>
          </a:xfrm>
          <a:prstGeom prst="rect">
            <a:avLst/>
          </a:prstGeom>
          <a:noFill/>
        </p:spPr>
        <p:txBody>
          <a:bodyPr wrap="square" rtlCol="0">
            <a:spAutoFit/>
          </a:bodyPr>
          <a:lstStyle/>
          <a:p>
            <a:r>
              <a:rPr lang="en-US" sz="2000" dirty="0"/>
              <a:t>Data </a:t>
            </a:r>
            <a:r>
              <a:rPr lang="en-US" sz="2000" dirty="0" smtClean="0"/>
              <a:t>preprocessing </a:t>
            </a:r>
            <a:r>
              <a:rPr lang="en-US" sz="2000" dirty="0"/>
              <a:t>handling missing values, removing duplicates, </a:t>
            </a:r>
            <a:r>
              <a:rPr lang="en-US" sz="2000" dirty="0" smtClean="0"/>
              <a:t>etc.</a:t>
            </a:r>
            <a:endParaRPr lang="en-US" sz="2000" dirty="0"/>
          </a:p>
        </p:txBody>
      </p:sp>
      <p:sp>
        <p:nvSpPr>
          <p:cNvPr id="68" name="TextBox 67"/>
          <p:cNvSpPr txBox="1"/>
          <p:nvPr/>
        </p:nvSpPr>
        <p:spPr>
          <a:xfrm>
            <a:off x="1850861" y="4681203"/>
            <a:ext cx="7216939" cy="400110"/>
          </a:xfrm>
          <a:prstGeom prst="rect">
            <a:avLst/>
          </a:prstGeom>
          <a:noFill/>
        </p:spPr>
        <p:txBody>
          <a:bodyPr wrap="square" rtlCol="0">
            <a:spAutoFit/>
          </a:bodyPr>
          <a:lstStyle/>
          <a:p>
            <a:r>
              <a:rPr lang="en-US" sz="2000" dirty="0"/>
              <a:t>Exploratory data analysis (EDA)</a:t>
            </a:r>
            <a:endParaRPr lang="en-US" sz="1600" dirty="0"/>
          </a:p>
        </p:txBody>
      </p:sp>
      <p:sp>
        <p:nvSpPr>
          <p:cNvPr id="69" name="TextBox 68"/>
          <p:cNvSpPr txBox="1"/>
          <p:nvPr/>
        </p:nvSpPr>
        <p:spPr>
          <a:xfrm>
            <a:off x="1850862" y="5551160"/>
            <a:ext cx="6988338" cy="400110"/>
          </a:xfrm>
          <a:prstGeom prst="rect">
            <a:avLst/>
          </a:prstGeom>
          <a:noFill/>
        </p:spPr>
        <p:txBody>
          <a:bodyPr wrap="square" rtlCol="0">
            <a:spAutoFit/>
          </a:bodyPr>
          <a:lstStyle/>
          <a:p>
            <a:r>
              <a:rPr lang="en-US" sz="2000" dirty="0"/>
              <a:t>Feature selection to identify important predictors</a:t>
            </a:r>
          </a:p>
        </p:txBody>
      </p:sp>
      <p:sp>
        <p:nvSpPr>
          <p:cNvPr id="70" name="TextBox 69"/>
          <p:cNvSpPr txBox="1"/>
          <p:nvPr/>
        </p:nvSpPr>
        <p:spPr>
          <a:xfrm>
            <a:off x="1808032" y="6558988"/>
            <a:ext cx="7031168" cy="400110"/>
          </a:xfrm>
          <a:prstGeom prst="rect">
            <a:avLst/>
          </a:prstGeom>
          <a:noFill/>
        </p:spPr>
        <p:txBody>
          <a:bodyPr wrap="square" rtlCol="0">
            <a:spAutoFit/>
          </a:bodyPr>
          <a:lstStyle/>
          <a:p>
            <a:r>
              <a:rPr lang="en-US" sz="2000" dirty="0"/>
              <a:t>Model selection and training using machine learning algorithms</a:t>
            </a:r>
          </a:p>
        </p:txBody>
      </p:sp>
      <p:sp>
        <p:nvSpPr>
          <p:cNvPr id="71" name="TextBox 70"/>
          <p:cNvSpPr txBox="1"/>
          <p:nvPr/>
        </p:nvSpPr>
        <p:spPr>
          <a:xfrm>
            <a:off x="1850863" y="7481062"/>
            <a:ext cx="5636825" cy="400110"/>
          </a:xfrm>
          <a:prstGeom prst="rect">
            <a:avLst/>
          </a:prstGeom>
          <a:noFill/>
        </p:spPr>
        <p:txBody>
          <a:bodyPr wrap="square" rtlCol="0">
            <a:spAutoFit/>
          </a:bodyPr>
          <a:lstStyle/>
          <a:p>
            <a:r>
              <a:rPr lang="en-US" sz="2000" dirty="0" smtClean="0"/>
              <a:t>Evaluation </a:t>
            </a:r>
            <a:r>
              <a:rPr lang="en-US" sz="2000" dirty="0"/>
              <a:t>using appropriate metrics</a:t>
            </a:r>
          </a:p>
        </p:txBody>
      </p:sp>
      <p:grpSp>
        <p:nvGrpSpPr>
          <p:cNvPr id="72" name="Group 42"/>
          <p:cNvGrpSpPr/>
          <p:nvPr/>
        </p:nvGrpSpPr>
        <p:grpSpPr>
          <a:xfrm>
            <a:off x="1024850" y="8289464"/>
            <a:ext cx="597723" cy="597723"/>
            <a:chOff x="0" y="0"/>
            <a:chExt cx="812800" cy="812800"/>
          </a:xfrm>
        </p:grpSpPr>
        <p:sp>
          <p:nvSpPr>
            <p:cNvPr id="73" name="Freeform 4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7BCE11"/>
            </a:solidFill>
          </p:spPr>
        </p:sp>
        <p:sp>
          <p:nvSpPr>
            <p:cNvPr id="74" name="TextBox 44"/>
            <p:cNvSpPr txBox="1"/>
            <p:nvPr/>
          </p:nvSpPr>
          <p:spPr>
            <a:xfrm>
              <a:off x="0" y="-47625"/>
              <a:ext cx="812800" cy="860425"/>
            </a:xfrm>
            <a:prstGeom prst="rect">
              <a:avLst/>
            </a:prstGeom>
          </p:spPr>
          <p:txBody>
            <a:bodyPr lIns="50800" tIns="50800" rIns="50800" bIns="50800" rtlCol="0" anchor="ctr"/>
            <a:lstStyle/>
            <a:p>
              <a:pPr algn="ctr">
                <a:lnSpc>
                  <a:spcPts val="2239"/>
                </a:lnSpc>
              </a:pPr>
              <a:endParaRPr sz="1200"/>
            </a:p>
          </p:txBody>
        </p:sp>
      </p:grpSp>
      <p:sp>
        <p:nvSpPr>
          <p:cNvPr id="75" name="TextBox 46"/>
          <p:cNvSpPr txBox="1"/>
          <p:nvPr/>
        </p:nvSpPr>
        <p:spPr>
          <a:xfrm>
            <a:off x="1104947" y="8431781"/>
            <a:ext cx="437531" cy="257956"/>
          </a:xfrm>
          <a:prstGeom prst="rect">
            <a:avLst/>
          </a:prstGeom>
        </p:spPr>
        <p:txBody>
          <a:bodyPr lIns="0" tIns="0" rIns="0" bIns="0" rtlCol="0" anchor="t">
            <a:spAutoFit/>
          </a:bodyPr>
          <a:lstStyle/>
          <a:p>
            <a:pPr algn="ctr">
              <a:lnSpc>
                <a:spcPts val="2222"/>
              </a:lnSpc>
              <a:spcBef>
                <a:spcPct val="0"/>
              </a:spcBef>
            </a:pPr>
            <a:r>
              <a:rPr lang="en-US" sz="1400" b="1" dirty="0" smtClean="0">
                <a:solidFill>
                  <a:srgbClr val="FFFFFF"/>
                </a:solidFill>
                <a:latin typeface="Open Sans Bold"/>
                <a:ea typeface="Open Sans Bold"/>
                <a:cs typeface="Open Sans Bold"/>
                <a:sym typeface="Open Sans Bold"/>
              </a:rPr>
              <a:t>06</a:t>
            </a:r>
            <a:endParaRPr lang="en-US" sz="1100" b="1" dirty="0">
              <a:solidFill>
                <a:srgbClr val="FFFFFF"/>
              </a:solidFill>
              <a:latin typeface="Open Sans Bold"/>
              <a:ea typeface="Open Sans Bold"/>
              <a:cs typeface="Open Sans Bold"/>
              <a:sym typeface="Open Sans Bold"/>
            </a:endParaRPr>
          </a:p>
        </p:txBody>
      </p:sp>
      <p:sp>
        <p:nvSpPr>
          <p:cNvPr id="76" name="TextBox 75"/>
          <p:cNvSpPr txBox="1"/>
          <p:nvPr/>
        </p:nvSpPr>
        <p:spPr>
          <a:xfrm>
            <a:off x="1850863" y="8415142"/>
            <a:ext cx="5636825" cy="400110"/>
          </a:xfrm>
          <a:prstGeom prst="rect">
            <a:avLst/>
          </a:prstGeom>
          <a:noFill/>
        </p:spPr>
        <p:txBody>
          <a:bodyPr wrap="square" rtlCol="0">
            <a:spAutoFit/>
          </a:bodyPr>
          <a:lstStyle/>
          <a:p>
            <a:r>
              <a:rPr lang="en-US" sz="2000" dirty="0"/>
              <a:t>Deployment of the recommendation system</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sp>
        <p:nvSpPr>
          <p:cNvPr id="20" name="TextBox 20"/>
          <p:cNvSpPr txBox="1"/>
          <p:nvPr/>
        </p:nvSpPr>
        <p:spPr>
          <a:xfrm>
            <a:off x="7300477" y="1501819"/>
            <a:ext cx="11582400" cy="775853"/>
          </a:xfrm>
          <a:prstGeom prst="rect">
            <a:avLst/>
          </a:prstGeom>
        </p:spPr>
        <p:txBody>
          <a:bodyPr wrap="square" lIns="0" tIns="0" rIns="0" bIns="0" rtlCol="0" anchor="t">
            <a:spAutoFit/>
          </a:bodyPr>
          <a:lstStyle/>
          <a:p>
            <a:pPr algn="l">
              <a:lnSpc>
                <a:spcPts val="6600"/>
              </a:lnSpc>
            </a:pPr>
            <a:r>
              <a:rPr lang="en-US" sz="4400" b="1" dirty="0" smtClean="0">
                <a:solidFill>
                  <a:srgbClr val="237005"/>
                </a:solidFill>
                <a:latin typeface="Roboto Bold"/>
                <a:ea typeface="Roboto Bold"/>
                <a:cs typeface="Roboto Bold"/>
                <a:sym typeface="Roboto Bold"/>
              </a:rPr>
              <a:t>Data Set </a:t>
            </a:r>
            <a:endParaRPr lang="en-US" sz="4400" b="1" dirty="0">
              <a:solidFill>
                <a:srgbClr val="237005"/>
              </a:solidFill>
              <a:latin typeface="Roboto Bold"/>
              <a:ea typeface="Roboto Bold"/>
              <a:cs typeface="Roboto Bold"/>
              <a:sym typeface="Roboto Bold"/>
            </a:endParaRPr>
          </a:p>
        </p:txBody>
      </p:sp>
      <p:sp>
        <p:nvSpPr>
          <p:cNvPr id="29" name="TextBox 29"/>
          <p:cNvSpPr txBox="1"/>
          <p:nvPr/>
        </p:nvSpPr>
        <p:spPr>
          <a:xfrm>
            <a:off x="7300477" y="2524199"/>
            <a:ext cx="9618825" cy="4124206"/>
          </a:xfrm>
          <a:prstGeom prst="rect">
            <a:avLst/>
          </a:prstGeom>
        </p:spPr>
        <p:txBody>
          <a:bodyPr wrap="square" lIns="0" tIns="0" rIns="0" bIns="0" rtlCol="0" anchor="t">
            <a:spAutoFit/>
          </a:bodyPr>
          <a:lstStyle/>
          <a:p>
            <a:pPr marL="342900" indent="-342900">
              <a:buFont typeface="Wingdings" panose="05000000000000000000" pitchFamily="2" charset="2"/>
              <a:buChar char="§"/>
            </a:pPr>
            <a:r>
              <a:rPr lang="en-US" sz="2400" dirty="0"/>
              <a:t>The dataset consists of 23 features which </a:t>
            </a:r>
            <a:r>
              <a:rPr lang="en-US" sz="2400" dirty="0" smtClean="0"/>
              <a:t>includes</a:t>
            </a:r>
          </a:p>
          <a:p>
            <a:pPr marL="342900" indent="-342900">
              <a:buFont typeface="Wingdings" panose="05000000000000000000" pitchFamily="2" charset="2"/>
              <a:buChar char="§"/>
            </a:pPr>
            <a:endParaRPr lang="en-US" sz="2400" dirty="0"/>
          </a:p>
          <a:p>
            <a:pPr marL="342900" indent="-342900">
              <a:buFont typeface="Wingdings" panose="05000000000000000000" pitchFamily="2" charset="2"/>
              <a:buChar char="§"/>
            </a:pPr>
            <a:r>
              <a:rPr lang="en-US" sz="2400" dirty="0" smtClean="0"/>
              <a:t>Soil properties (N(Nitrogen), P(Phosphorus), K(Potassium), pH(Potential Hydrogen), soil moisture, etc.)</a:t>
            </a:r>
          </a:p>
          <a:p>
            <a:pPr marL="342900" indent="-342900">
              <a:buFont typeface="Wingdings" panose="05000000000000000000" pitchFamily="2" charset="2"/>
              <a:buChar char="§"/>
            </a:pPr>
            <a:endParaRPr lang="en-US" sz="2400" dirty="0"/>
          </a:p>
          <a:p>
            <a:pPr marL="342900" indent="-342900">
              <a:buFont typeface="Wingdings" panose="05000000000000000000" pitchFamily="2" charset="2"/>
              <a:buChar char="§"/>
            </a:pPr>
            <a:r>
              <a:rPr lang="en-US" sz="2400" dirty="0" smtClean="0"/>
              <a:t>Weather </a:t>
            </a:r>
            <a:r>
              <a:rPr lang="en-US" sz="2400" dirty="0"/>
              <a:t>parameters (temperature, humidity, rainfall</a:t>
            </a:r>
            <a:r>
              <a:rPr lang="en-US" sz="2400" dirty="0" smtClean="0"/>
              <a:t>)</a:t>
            </a:r>
          </a:p>
          <a:p>
            <a:pPr marL="342900" indent="-342900">
              <a:buFont typeface="Wingdings" panose="05000000000000000000" pitchFamily="2" charset="2"/>
              <a:buChar char="§"/>
            </a:pPr>
            <a:endParaRPr lang="en-US" sz="2400" dirty="0"/>
          </a:p>
          <a:p>
            <a:pPr marL="342900" indent="-342900">
              <a:buFont typeface="Wingdings" panose="05000000000000000000" pitchFamily="2" charset="2"/>
              <a:buChar char="§"/>
            </a:pPr>
            <a:r>
              <a:rPr lang="en-US" sz="2400" dirty="0" smtClean="0"/>
              <a:t>Additional </a:t>
            </a:r>
            <a:r>
              <a:rPr lang="en-US" sz="2400" dirty="0"/>
              <a:t>factors (irrigation frequency, frost risk, etc</a:t>
            </a:r>
            <a:r>
              <a:rPr lang="en-US" sz="2400" dirty="0" smtClean="0"/>
              <a:t>.)</a:t>
            </a:r>
          </a:p>
          <a:p>
            <a:pPr marL="342900" indent="-342900">
              <a:buFont typeface="Wingdings" panose="05000000000000000000" pitchFamily="2" charset="2"/>
              <a:buChar char="§"/>
            </a:pPr>
            <a:endParaRPr lang="en-US" sz="2400" dirty="0"/>
          </a:p>
          <a:p>
            <a:pPr marL="342900" indent="-342900">
              <a:buFont typeface="Wingdings" panose="05000000000000000000" pitchFamily="2" charset="2"/>
              <a:buChar char="§"/>
            </a:pPr>
            <a:r>
              <a:rPr lang="en-US" sz="2400" dirty="0" smtClean="0"/>
              <a:t>Target </a:t>
            </a:r>
            <a:r>
              <a:rPr lang="en-US" sz="2400" dirty="0"/>
              <a:t>variable: crop type ('label</a:t>
            </a:r>
            <a:r>
              <a:rPr lang="en-US" sz="2400" dirty="0" smtClean="0"/>
              <a:t>')</a:t>
            </a:r>
          </a:p>
          <a:p>
            <a:pPr marL="342900" indent="-342900">
              <a:buFontTx/>
              <a:buChar char="-"/>
            </a:pPr>
            <a:endParaRPr lang="en-US" sz="2800" dirty="0"/>
          </a:p>
        </p:txBody>
      </p:sp>
      <p:pic>
        <p:nvPicPr>
          <p:cNvPr id="39" name="Picture 3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00477" y="6362700"/>
            <a:ext cx="10564699" cy="3210911"/>
          </a:xfrm>
          <a:prstGeom prst="rect">
            <a:avLst/>
          </a:prstGeom>
        </p:spPr>
      </p:pic>
      <p:grpSp>
        <p:nvGrpSpPr>
          <p:cNvPr id="40" name="Group 14"/>
          <p:cNvGrpSpPr/>
          <p:nvPr/>
        </p:nvGrpSpPr>
        <p:grpSpPr>
          <a:xfrm>
            <a:off x="713698" y="2524198"/>
            <a:ext cx="6096000" cy="7049413"/>
            <a:chOff x="0" y="0"/>
            <a:chExt cx="8128000" cy="6858000"/>
          </a:xfrm>
        </p:grpSpPr>
        <p:pic>
          <p:nvPicPr>
            <p:cNvPr id="41" name="Picture 15"/>
            <p:cNvPicPr>
              <a:picLocks noChangeAspect="1"/>
            </p:cNvPicPr>
            <p:nvPr/>
          </p:nvPicPr>
          <p:blipFill>
            <a:blip r:embed="rId7"/>
            <a:srcRect l="10444" r="10444"/>
            <a:stretch>
              <a:fillRect/>
            </a:stretch>
          </p:blipFill>
          <p:spPr>
            <a:xfrm>
              <a:off x="0" y="0"/>
              <a:ext cx="8128000" cy="6858000"/>
            </a:xfrm>
            <a:prstGeom prst="rect">
              <a:avLst/>
            </a:prstGeom>
          </p:spPr>
        </p:pic>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grpSp>
        <p:nvGrpSpPr>
          <p:cNvPr id="12" name="Group 12"/>
          <p:cNvGrpSpPr/>
          <p:nvPr/>
        </p:nvGrpSpPr>
        <p:grpSpPr>
          <a:xfrm>
            <a:off x="16850441" y="9285691"/>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883895" y="9285691"/>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sp>
        <p:nvSpPr>
          <p:cNvPr id="30" name="TextBox 30"/>
          <p:cNvSpPr txBox="1"/>
          <p:nvPr/>
        </p:nvSpPr>
        <p:spPr>
          <a:xfrm>
            <a:off x="7838153" y="4885080"/>
            <a:ext cx="8001587" cy="737381"/>
          </a:xfrm>
          <a:prstGeom prst="rect">
            <a:avLst/>
          </a:prstGeom>
        </p:spPr>
        <p:txBody>
          <a:bodyPr wrap="square" lIns="0" tIns="0" rIns="0" bIns="0" rtlCol="0" anchor="t">
            <a:spAutoFit/>
          </a:bodyPr>
          <a:lstStyle/>
          <a:p>
            <a:pPr>
              <a:lnSpc>
                <a:spcPts val="6600"/>
              </a:lnSpc>
            </a:pPr>
            <a:r>
              <a:rPr lang="en-US" sz="2800" b="1" dirty="0">
                <a:solidFill>
                  <a:srgbClr val="237005"/>
                </a:solidFill>
                <a:latin typeface="Roboto Bold"/>
                <a:ea typeface="Roboto Bold"/>
                <a:cs typeface="Roboto Bold"/>
                <a:sym typeface="Roboto Bold"/>
              </a:rPr>
              <a:t>Model Selection</a:t>
            </a:r>
          </a:p>
        </p:txBody>
      </p:sp>
      <p:grpSp>
        <p:nvGrpSpPr>
          <p:cNvPr id="42" name="Group 18"/>
          <p:cNvGrpSpPr/>
          <p:nvPr/>
        </p:nvGrpSpPr>
        <p:grpSpPr>
          <a:xfrm>
            <a:off x="304800" y="1620360"/>
            <a:ext cx="7225660" cy="7655540"/>
            <a:chOff x="0" y="0"/>
            <a:chExt cx="10820400" cy="5486400"/>
          </a:xfrm>
        </p:grpSpPr>
        <p:pic>
          <p:nvPicPr>
            <p:cNvPr id="43" name="Picture 19"/>
            <p:cNvPicPr>
              <a:picLocks noChangeAspect="1"/>
            </p:cNvPicPr>
            <p:nvPr/>
          </p:nvPicPr>
          <p:blipFill>
            <a:blip r:embed="rId7"/>
            <a:srcRect t="11948" b="11948"/>
            <a:stretch>
              <a:fillRect/>
            </a:stretch>
          </p:blipFill>
          <p:spPr>
            <a:xfrm>
              <a:off x="0" y="0"/>
              <a:ext cx="10820400" cy="5486400"/>
            </a:xfrm>
            <a:prstGeom prst="rect">
              <a:avLst/>
            </a:prstGeom>
          </p:spPr>
        </p:pic>
      </p:grpSp>
      <p:sp>
        <p:nvSpPr>
          <p:cNvPr id="32" name="TextBox 30"/>
          <p:cNvSpPr txBox="1"/>
          <p:nvPr/>
        </p:nvSpPr>
        <p:spPr>
          <a:xfrm>
            <a:off x="7766035" y="1404693"/>
            <a:ext cx="9850555" cy="788677"/>
          </a:xfrm>
          <a:prstGeom prst="rect">
            <a:avLst/>
          </a:prstGeom>
        </p:spPr>
        <p:txBody>
          <a:bodyPr wrap="square" lIns="0" tIns="0" rIns="0" bIns="0" rtlCol="0" anchor="t">
            <a:spAutoFit/>
          </a:bodyPr>
          <a:lstStyle/>
          <a:p>
            <a:pPr>
              <a:lnSpc>
                <a:spcPts val="6600"/>
              </a:lnSpc>
            </a:pPr>
            <a:r>
              <a:rPr lang="en-US" sz="4800" b="1" dirty="0" smtClean="0">
                <a:solidFill>
                  <a:srgbClr val="237005"/>
                </a:solidFill>
                <a:latin typeface="Roboto Bold"/>
                <a:ea typeface="Roboto Bold"/>
                <a:cs typeface="Roboto Bold"/>
                <a:sym typeface="Roboto Bold"/>
              </a:rPr>
              <a:t>Model/Technique/Algorithms</a:t>
            </a:r>
            <a:endParaRPr lang="en-US" sz="4800" b="1" dirty="0">
              <a:solidFill>
                <a:srgbClr val="237005"/>
              </a:solidFill>
              <a:latin typeface="Roboto Bold"/>
              <a:ea typeface="Roboto Bold"/>
              <a:cs typeface="Roboto Bold"/>
              <a:sym typeface="Roboto Bold"/>
            </a:endParaRPr>
          </a:p>
        </p:txBody>
      </p:sp>
      <p:sp>
        <p:nvSpPr>
          <p:cNvPr id="27" name="TextBox 26"/>
          <p:cNvSpPr txBox="1"/>
          <p:nvPr/>
        </p:nvSpPr>
        <p:spPr>
          <a:xfrm>
            <a:off x="7838153" y="2193370"/>
            <a:ext cx="8591919" cy="2862322"/>
          </a:xfrm>
          <a:prstGeom prst="rect">
            <a:avLst/>
          </a:prstGeom>
          <a:noFill/>
        </p:spPr>
        <p:txBody>
          <a:bodyPr wrap="square" rtlCol="0">
            <a:spAutoFit/>
          </a:bodyPr>
          <a:lstStyle/>
          <a:p>
            <a:pPr marL="342900" indent="-342900">
              <a:lnSpc>
                <a:spcPct val="150000"/>
              </a:lnSpc>
              <a:buFont typeface="Wingdings" panose="05000000000000000000" pitchFamily="2" charset="2"/>
              <a:buChar char="q"/>
            </a:pPr>
            <a:r>
              <a:rPr lang="en-US" sz="2400" dirty="0"/>
              <a:t>Data preprocessing techniques (scaling, encoding</a:t>
            </a:r>
            <a:r>
              <a:rPr lang="en-US" sz="2400" dirty="0" smtClean="0"/>
              <a:t>)</a:t>
            </a:r>
          </a:p>
          <a:p>
            <a:pPr marL="342900" indent="-342900">
              <a:lnSpc>
                <a:spcPct val="150000"/>
              </a:lnSpc>
              <a:buFont typeface="Wingdings" panose="05000000000000000000" pitchFamily="2" charset="2"/>
              <a:buChar char="q"/>
            </a:pPr>
            <a:r>
              <a:rPr lang="en-US" sz="2400" dirty="0" smtClean="0"/>
              <a:t>Hyper parameter </a:t>
            </a:r>
            <a:r>
              <a:rPr lang="en-US" sz="2400" dirty="0"/>
              <a:t>tuning for model optimization</a:t>
            </a:r>
          </a:p>
          <a:p>
            <a:pPr marL="342900" indent="-342900">
              <a:lnSpc>
                <a:spcPct val="150000"/>
              </a:lnSpc>
              <a:buFont typeface="Wingdings" panose="05000000000000000000" pitchFamily="2" charset="2"/>
              <a:buChar char="q"/>
            </a:pPr>
            <a:r>
              <a:rPr lang="en-US" sz="2400" dirty="0" smtClean="0"/>
              <a:t>Cross-validation </a:t>
            </a:r>
            <a:r>
              <a:rPr lang="en-US" sz="2400" dirty="0"/>
              <a:t>for robust evaluation</a:t>
            </a:r>
          </a:p>
          <a:p>
            <a:endParaRPr lang="en-US" sz="2400" dirty="0" smtClean="0"/>
          </a:p>
          <a:p>
            <a:endParaRPr lang="en-US" sz="2400" dirty="0"/>
          </a:p>
          <a:p>
            <a:endParaRPr lang="en-US" sz="2400" dirty="0"/>
          </a:p>
        </p:txBody>
      </p:sp>
      <p:sp>
        <p:nvSpPr>
          <p:cNvPr id="28" name="TextBox 27"/>
          <p:cNvSpPr txBox="1"/>
          <p:nvPr/>
        </p:nvSpPr>
        <p:spPr>
          <a:xfrm>
            <a:off x="7838153" y="5931520"/>
            <a:ext cx="4962789" cy="1815882"/>
          </a:xfrm>
          <a:prstGeom prst="rect">
            <a:avLst/>
          </a:prstGeom>
          <a:noFill/>
        </p:spPr>
        <p:txBody>
          <a:bodyPr wrap="square" rtlCol="0">
            <a:spAutoFit/>
          </a:bodyPr>
          <a:lstStyle/>
          <a:p>
            <a:pPr marL="457200" indent="-457200">
              <a:buFont typeface="Wingdings" panose="05000000000000000000" pitchFamily="2" charset="2"/>
              <a:buChar char="q"/>
            </a:pPr>
            <a:r>
              <a:rPr lang="en-US" sz="2800" dirty="0"/>
              <a:t>Logistic </a:t>
            </a:r>
            <a:r>
              <a:rPr lang="en-US" sz="2800" dirty="0" smtClean="0"/>
              <a:t>Regression</a:t>
            </a:r>
          </a:p>
          <a:p>
            <a:pPr marL="457200" indent="-457200">
              <a:buFont typeface="Wingdings" panose="05000000000000000000" pitchFamily="2" charset="2"/>
              <a:buChar char="q"/>
            </a:pPr>
            <a:r>
              <a:rPr lang="en-US" sz="2800" dirty="0" smtClean="0"/>
              <a:t>SVM</a:t>
            </a:r>
          </a:p>
          <a:p>
            <a:pPr marL="457200" indent="-457200">
              <a:buFont typeface="Wingdings" panose="05000000000000000000" pitchFamily="2" charset="2"/>
              <a:buChar char="q"/>
            </a:pPr>
            <a:r>
              <a:rPr lang="en-US" sz="2800" dirty="0" smtClean="0"/>
              <a:t>XGBoost</a:t>
            </a:r>
          </a:p>
          <a:p>
            <a:pPr marL="457200" indent="-457200">
              <a:buFont typeface="Wingdings" panose="05000000000000000000" pitchFamily="2" charset="2"/>
              <a:buChar char="q"/>
            </a:pPr>
            <a:r>
              <a:rPr lang="en-US" sz="2800" dirty="0" smtClean="0"/>
              <a:t>Random</a:t>
            </a:r>
            <a:r>
              <a:rPr lang="en-US" sz="2800" dirty="0"/>
              <a:t> Forest</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9144000" y="1173360"/>
            <a:ext cx="8786710" cy="8084939"/>
            <a:chOff x="0" y="0"/>
            <a:chExt cx="12192000" cy="10972800"/>
          </a:xfrm>
        </p:grpSpPr>
        <p:pic>
          <p:nvPicPr>
            <p:cNvPr id="19" name="Picture 19"/>
            <p:cNvPicPr>
              <a:picLocks noChangeAspect="1"/>
            </p:cNvPicPr>
            <p:nvPr/>
          </p:nvPicPr>
          <p:blipFill>
            <a:blip r:embed="rId6"/>
            <a:srcRect l="37449" t="2792" b="2792"/>
            <a:stretch>
              <a:fillRect/>
            </a:stretch>
          </p:blipFill>
          <p:spPr>
            <a:xfrm>
              <a:off x="0" y="0"/>
              <a:ext cx="12192000" cy="10972800"/>
            </a:xfrm>
            <a:prstGeom prst="rect">
              <a:avLst/>
            </a:prstGeom>
          </p:spPr>
        </p:pic>
      </p:grpSp>
      <p:sp>
        <p:nvSpPr>
          <p:cNvPr id="20" name="TextBox 20"/>
          <p:cNvSpPr txBox="1"/>
          <p:nvPr/>
        </p:nvSpPr>
        <p:spPr>
          <a:xfrm>
            <a:off x="1039108" y="2283866"/>
            <a:ext cx="6781799" cy="846386"/>
          </a:xfrm>
          <a:prstGeom prst="rect">
            <a:avLst/>
          </a:prstGeom>
        </p:spPr>
        <p:txBody>
          <a:bodyPr wrap="square" lIns="0" tIns="0" rIns="0" bIns="0" rtlCol="0" anchor="t">
            <a:spAutoFit/>
          </a:bodyPr>
          <a:lstStyle/>
          <a:p>
            <a:pPr>
              <a:lnSpc>
                <a:spcPts val="6600"/>
              </a:lnSpc>
            </a:pPr>
            <a:r>
              <a:rPr lang="en-US" sz="6000" b="1" dirty="0" smtClean="0">
                <a:solidFill>
                  <a:srgbClr val="237005"/>
                </a:solidFill>
                <a:latin typeface="Roboto Bold"/>
                <a:ea typeface="Roboto Bold"/>
                <a:cs typeface="Roboto Bold"/>
                <a:sym typeface="Roboto Bold"/>
              </a:rPr>
              <a:t>Evaluation Measure</a:t>
            </a:r>
            <a:endParaRPr lang="en-US" sz="6000" b="1" dirty="0">
              <a:solidFill>
                <a:srgbClr val="237005"/>
              </a:solidFill>
              <a:latin typeface="Roboto Bold"/>
              <a:ea typeface="Roboto Bold"/>
              <a:cs typeface="Roboto Bold"/>
              <a:sym typeface="Roboto Bold"/>
            </a:endParaRPr>
          </a:p>
        </p:txBody>
      </p:sp>
      <p:grpSp>
        <p:nvGrpSpPr>
          <p:cNvPr id="21" name="Group 21"/>
          <p:cNvGrpSpPr/>
          <p:nvPr/>
        </p:nvGrpSpPr>
        <p:grpSpPr>
          <a:xfrm>
            <a:off x="1039108" y="3069674"/>
            <a:ext cx="7114293" cy="6188626"/>
            <a:chOff x="0" y="0"/>
            <a:chExt cx="812800" cy="812800"/>
          </a:xfrm>
        </p:grpSpPr>
        <p:sp>
          <p:nvSpPr>
            <p:cNvPr id="22" name="Freeform 2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7BCE11"/>
            </a:solidFill>
          </p:spPr>
        </p:sp>
        <p:sp>
          <p:nvSpPr>
            <p:cNvPr id="23" name="TextBox 23"/>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5" name="TextBox 25"/>
          <p:cNvSpPr txBox="1"/>
          <p:nvPr/>
        </p:nvSpPr>
        <p:spPr>
          <a:xfrm>
            <a:off x="1281554" y="3522272"/>
            <a:ext cx="6629399" cy="2585323"/>
          </a:xfrm>
          <a:prstGeom prst="rect">
            <a:avLst/>
          </a:prstGeom>
        </p:spPr>
        <p:style>
          <a:lnRef idx="1">
            <a:schemeClr val="accent3"/>
          </a:lnRef>
          <a:fillRef idx="2">
            <a:schemeClr val="accent3"/>
          </a:fillRef>
          <a:effectRef idx="1">
            <a:schemeClr val="accent3"/>
          </a:effectRef>
          <a:fontRef idx="minor">
            <a:schemeClr val="dk1"/>
          </a:fontRef>
        </p:style>
        <p:txBody>
          <a:bodyPr wrap="square" lIns="0" tIns="0" rIns="0" bIns="0" rtlCol="0" anchor="t">
            <a:spAutoFit/>
          </a:bodyPr>
          <a:lstStyle/>
          <a:p>
            <a:pPr>
              <a:lnSpc>
                <a:spcPct val="150000"/>
              </a:lnSpc>
            </a:pPr>
            <a:endParaRPr lang="en-US" sz="2800" dirty="0" smtClean="0"/>
          </a:p>
          <a:p>
            <a:pPr>
              <a:lnSpc>
                <a:spcPct val="150000"/>
              </a:lnSpc>
            </a:pPr>
            <a:r>
              <a:rPr lang="en-US" sz="2800" dirty="0" smtClean="0"/>
              <a:t>1</a:t>
            </a:r>
            <a:r>
              <a:rPr lang="en-US" sz="2800" dirty="0"/>
              <a:t>. Accuracy: Percentage of correct predictions</a:t>
            </a:r>
          </a:p>
          <a:p>
            <a:pPr>
              <a:lnSpc>
                <a:spcPct val="150000"/>
              </a:lnSpc>
            </a:pPr>
            <a:r>
              <a:rPr lang="en-US" sz="2800" dirty="0"/>
              <a:t>2</a:t>
            </a:r>
            <a:r>
              <a:rPr lang="en-US" sz="2800" dirty="0" smtClean="0"/>
              <a:t>. </a:t>
            </a:r>
            <a:r>
              <a:rPr lang="en-US" sz="2800" dirty="0"/>
              <a:t>Precision, Recall, and </a:t>
            </a:r>
            <a:r>
              <a:rPr lang="en-US" sz="2800" dirty="0" smtClean="0"/>
              <a:t>F1-Score</a:t>
            </a:r>
            <a:r>
              <a:rPr lang="en-US" sz="2800" dirty="0"/>
              <a:t>.</a:t>
            </a:r>
            <a:endParaRPr lang="en-US" sz="2800" dirty="0"/>
          </a:p>
          <a:p>
            <a:pPr>
              <a:lnSpc>
                <a:spcPct val="150000"/>
              </a:lnSpc>
            </a:pPr>
            <a:endParaRPr lang="en-US" sz="28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9108" y="483364"/>
            <a:ext cx="1926211"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Ginyard International Co.</a:t>
            </a:r>
          </a:p>
        </p:txBody>
      </p:sp>
      <p:sp>
        <p:nvSpPr>
          <p:cNvPr id="3" name="TextBox 3"/>
          <p:cNvSpPr txBox="1"/>
          <p:nvPr/>
        </p:nvSpPr>
        <p:spPr>
          <a:xfrm>
            <a:off x="15940842" y="48336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id="4" name="TextBox 4"/>
          <p:cNvSpPr txBox="1"/>
          <p:nvPr/>
        </p:nvSpPr>
        <p:spPr>
          <a:xfrm>
            <a:off x="14575546" y="48336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id="5" name="TextBox 5"/>
          <p:cNvSpPr txBox="1"/>
          <p:nvPr/>
        </p:nvSpPr>
        <p:spPr>
          <a:xfrm>
            <a:off x="13344789" y="48336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id="6" name="TextBox 6"/>
          <p:cNvSpPr txBox="1"/>
          <p:nvPr/>
        </p:nvSpPr>
        <p:spPr>
          <a:xfrm>
            <a:off x="12136655" y="48336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id="7" name="Freeform 7"/>
          <p:cNvSpPr/>
          <p:nvPr/>
        </p:nvSpPr>
        <p:spPr>
          <a:xfrm>
            <a:off x="499975" y="389377"/>
            <a:ext cx="427447" cy="404995"/>
          </a:xfrm>
          <a:custGeom>
            <a:avLst/>
            <a:gdLst/>
            <a:ahLst/>
            <a:cxnLst/>
            <a:rect l="l" t="t" r="r" b="b"/>
            <a:pathLst>
              <a:path w="427447" h="404995">
                <a:moveTo>
                  <a:pt x="0" y="0"/>
                </a:moveTo>
                <a:lnTo>
                  <a:pt x="427447" y="0"/>
                </a:lnTo>
                <a:lnTo>
                  <a:pt x="427447" y="404995"/>
                </a:lnTo>
                <a:lnTo>
                  <a:pt x="0" y="404995"/>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8" name="Group 8"/>
          <p:cNvGrpSpPr/>
          <p:nvPr/>
        </p:nvGrpSpPr>
        <p:grpSpPr>
          <a:xfrm>
            <a:off x="17259300" y="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7BCE11"/>
            </a:solidFill>
          </p:spPr>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7616590" y="357290"/>
            <a:ext cx="314120" cy="314120"/>
          </a:xfrm>
          <a:custGeom>
            <a:avLst/>
            <a:gdLst/>
            <a:ahLst/>
            <a:cxnLst/>
            <a:rect l="l" t="t" r="r" b="b"/>
            <a:pathLst>
              <a:path w="314120" h="314120">
                <a:moveTo>
                  <a:pt x="0" y="0"/>
                </a:moveTo>
                <a:lnTo>
                  <a:pt x="314120" y="0"/>
                </a:lnTo>
                <a:lnTo>
                  <a:pt x="314120" y="314120"/>
                </a:lnTo>
                <a:lnTo>
                  <a:pt x="0" y="314120"/>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grpSp>
        <p:nvGrpSpPr>
          <p:cNvPr id="12" name="Group 12"/>
          <p:cNvGrpSpPr/>
          <p:nvPr/>
        </p:nvGrpSpPr>
        <p:grpSpPr>
          <a:xfrm>
            <a:off x="16583129" y="9718274"/>
            <a:ext cx="1028700" cy="91209"/>
            <a:chOff x="0" y="0"/>
            <a:chExt cx="270933" cy="24022"/>
          </a:xfrm>
        </p:grpSpPr>
        <p:sp>
          <p:nvSpPr>
            <p:cNvPr id="13" name="Freeform 13"/>
            <p:cNvSpPr/>
            <p:nvPr/>
          </p:nvSpPr>
          <p:spPr>
            <a:xfrm>
              <a:off x="0" y="0"/>
              <a:ext cx="270933" cy="24022"/>
            </a:xfrm>
            <a:custGeom>
              <a:avLst/>
              <a:gdLst/>
              <a:ahLst/>
              <a:cxnLst/>
              <a:rect l="l" t="t" r="r" b="b"/>
              <a:pathLst>
                <a:path w="270933" h="24022">
                  <a:moveTo>
                    <a:pt x="0" y="0"/>
                  </a:moveTo>
                  <a:lnTo>
                    <a:pt x="270933" y="0"/>
                  </a:lnTo>
                  <a:lnTo>
                    <a:pt x="270933" y="24022"/>
                  </a:lnTo>
                  <a:lnTo>
                    <a:pt x="0" y="24022"/>
                  </a:lnTo>
                  <a:close/>
                </a:path>
              </a:pathLst>
            </a:custGeom>
            <a:solidFill>
              <a:srgbClr val="7BCE11"/>
            </a:solidFill>
          </p:spPr>
        </p:sp>
        <p:sp>
          <p:nvSpPr>
            <p:cNvPr id="14" name="TextBox 14"/>
            <p:cNvSpPr txBox="1"/>
            <p:nvPr/>
          </p:nvSpPr>
          <p:spPr>
            <a:xfrm>
              <a:off x="0" y="-38100"/>
              <a:ext cx="270933"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7611829" y="9718274"/>
            <a:ext cx="215147" cy="91209"/>
            <a:chOff x="0" y="0"/>
            <a:chExt cx="56664" cy="24022"/>
          </a:xfrm>
        </p:grpSpPr>
        <p:sp>
          <p:nvSpPr>
            <p:cNvPr id="16" name="Freeform 16"/>
            <p:cNvSpPr/>
            <p:nvPr/>
          </p:nvSpPr>
          <p:spPr>
            <a:xfrm>
              <a:off x="0" y="0"/>
              <a:ext cx="56664" cy="24022"/>
            </a:xfrm>
            <a:custGeom>
              <a:avLst/>
              <a:gdLst/>
              <a:ahLst/>
              <a:cxnLst/>
              <a:rect l="l" t="t" r="r" b="b"/>
              <a:pathLst>
                <a:path w="56664" h="24022">
                  <a:moveTo>
                    <a:pt x="0" y="0"/>
                  </a:moveTo>
                  <a:lnTo>
                    <a:pt x="56664" y="0"/>
                  </a:lnTo>
                  <a:lnTo>
                    <a:pt x="56664" y="24022"/>
                  </a:lnTo>
                  <a:lnTo>
                    <a:pt x="0" y="24022"/>
                  </a:lnTo>
                  <a:close/>
                </a:path>
              </a:pathLst>
            </a:custGeom>
            <a:solidFill>
              <a:srgbClr val="237005"/>
            </a:solidFill>
          </p:spPr>
        </p:sp>
        <p:sp>
          <p:nvSpPr>
            <p:cNvPr id="17" name="TextBox 17"/>
            <p:cNvSpPr txBox="1"/>
            <p:nvPr/>
          </p:nvSpPr>
          <p:spPr>
            <a:xfrm>
              <a:off x="0" y="-38100"/>
              <a:ext cx="56664" cy="62122"/>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039108" y="1028700"/>
            <a:ext cx="4874936" cy="8229600"/>
            <a:chOff x="0" y="0"/>
            <a:chExt cx="6499915" cy="10972800"/>
          </a:xfrm>
        </p:grpSpPr>
        <p:pic>
          <p:nvPicPr>
            <p:cNvPr id="19" name="Picture 19"/>
            <p:cNvPicPr>
              <a:picLocks noChangeAspect="1"/>
            </p:cNvPicPr>
            <p:nvPr/>
          </p:nvPicPr>
          <p:blipFill>
            <a:blip r:embed="rId6"/>
            <a:srcRect l="11089"/>
            <a:stretch>
              <a:fillRect/>
            </a:stretch>
          </p:blipFill>
          <p:spPr>
            <a:xfrm flipH="1">
              <a:off x="0" y="0"/>
              <a:ext cx="6499915" cy="10972800"/>
            </a:xfrm>
            <a:prstGeom prst="rect">
              <a:avLst/>
            </a:prstGeom>
          </p:spPr>
        </p:pic>
      </p:grpSp>
      <p:sp>
        <p:nvSpPr>
          <p:cNvPr id="20" name="TextBox 20"/>
          <p:cNvSpPr txBox="1"/>
          <p:nvPr/>
        </p:nvSpPr>
        <p:spPr>
          <a:xfrm>
            <a:off x="7155215" y="671410"/>
            <a:ext cx="11582400" cy="775853"/>
          </a:xfrm>
          <a:prstGeom prst="rect">
            <a:avLst/>
          </a:prstGeom>
        </p:spPr>
        <p:txBody>
          <a:bodyPr wrap="square" lIns="0" tIns="0" rIns="0" bIns="0" rtlCol="0" anchor="t">
            <a:spAutoFit/>
          </a:bodyPr>
          <a:lstStyle/>
          <a:p>
            <a:pPr algn="l">
              <a:lnSpc>
                <a:spcPts val="6600"/>
              </a:lnSpc>
            </a:pPr>
            <a:r>
              <a:rPr lang="en-US" sz="4400" b="1" dirty="0" smtClean="0">
                <a:solidFill>
                  <a:srgbClr val="237005"/>
                </a:solidFill>
                <a:latin typeface="Roboto Bold"/>
                <a:ea typeface="Roboto Bold"/>
                <a:cs typeface="Roboto Bold"/>
                <a:sym typeface="Roboto Bold"/>
              </a:rPr>
              <a:t>Visualizatio</a:t>
            </a:r>
            <a:r>
              <a:rPr lang="en-US" sz="4400" b="1" dirty="0">
                <a:solidFill>
                  <a:srgbClr val="237005"/>
                </a:solidFill>
                <a:latin typeface="Roboto Bold"/>
                <a:ea typeface="Roboto Bold"/>
                <a:cs typeface="Roboto Bold"/>
                <a:sym typeface="Roboto Bold"/>
              </a:rPr>
              <a:t>n</a:t>
            </a:r>
          </a:p>
        </p:txBody>
      </p:sp>
      <p:pic>
        <p:nvPicPr>
          <p:cNvPr id="22" name="Picture 2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55215" y="1385991"/>
            <a:ext cx="10661733" cy="8016972"/>
          </a:xfrm>
          <a:prstGeom prst="rect">
            <a:avLst/>
          </a:prstGeom>
        </p:spPr>
      </p:pic>
    </p:spTree>
    <p:extLst>
      <p:ext uri="{BB962C8B-B14F-4D97-AF65-F5344CB8AC3E}">
        <p14:creationId xmlns:p14="http://schemas.microsoft.com/office/powerpoint/2010/main" val="1291330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2014</TotalTime>
  <Words>561</Words>
  <Application>Microsoft Office PowerPoint</Application>
  <PresentationFormat>Custom</PresentationFormat>
  <Paragraphs>152</Paragraphs>
  <Slides>14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Open Sans</vt:lpstr>
      <vt:lpstr>Calibri</vt:lpstr>
      <vt:lpstr>Open Sans Bold</vt:lpstr>
      <vt:lpstr>Arial</vt:lpstr>
      <vt:lpstr>Wingdings</vt:lpstr>
      <vt:lpstr>Roboto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Smart Farming 2024 (SF24) dataset is a comprehensive collection of agricultural data gathered from various farms across California, designed to enhance crop health monitoring and environmental stress assessment. This dataset is particularly valuable</dc:title>
  <cp:lastModifiedBy>MICROHEM</cp:lastModifiedBy>
  <cp:revision>50</cp:revision>
  <dcterms:created xsi:type="dcterms:W3CDTF">2006-08-16T00:00:00Z</dcterms:created>
  <dcterms:modified xsi:type="dcterms:W3CDTF">2024-12-15T20:38:26Z</dcterms:modified>
  <dc:identifier>DAGYdieoxQE</dc:identifier>
</cp:coreProperties>
</file>

<file path=docProps/thumbnail.jpeg>
</file>